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1"/>
  </p:notesMasterIdLst>
  <p:sldIdLst>
    <p:sldId id="256" r:id="rId2"/>
    <p:sldId id="275" r:id="rId3"/>
    <p:sldId id="277" r:id="rId4"/>
    <p:sldId id="278" r:id="rId5"/>
    <p:sldId id="279" r:id="rId6"/>
    <p:sldId id="280" r:id="rId7"/>
    <p:sldId id="281" r:id="rId8"/>
    <p:sldId id="282" r:id="rId9"/>
    <p:sldId id="27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5326" autoAdjust="0"/>
  </p:normalViewPr>
  <p:slideViewPr>
    <p:cSldViewPr snapToGrid="0" snapToObjects="1">
      <p:cViewPr varScale="1">
        <p:scale>
          <a:sx n="83" d="100"/>
          <a:sy n="83" d="100"/>
        </p:scale>
        <p:origin x="47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42B61-711B-4965-9E65-350016A5F848}" type="datetimeFigureOut">
              <a:rPr lang="ro-RO" smtClean="0"/>
              <a:pPr/>
              <a:t>22.03.2023</a:t>
            </a:fld>
            <a:endParaRPr lang="ro-R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47E79-E9C4-4189-9A60-C1791F7F292C}"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C190EEE-FC14-584A-8B65-F835D7919223}" type="datetimeFigureOut">
              <a:rPr lang="ro-RO" smtClean="0"/>
              <a:pPr/>
              <a:t>22.03.2023</a:t>
            </a:fld>
            <a:endParaRPr lang="ro-RO"/>
          </a:p>
        </p:txBody>
      </p:sp>
      <p:sp>
        <p:nvSpPr>
          <p:cNvPr id="5" name="Footer Placeholder 4"/>
          <p:cNvSpPr>
            <a:spLocks noGrp="1"/>
          </p:cNvSpPr>
          <p:nvPr>
            <p:ph type="ftr" sz="quarter" idx="11"/>
          </p:nvPr>
        </p:nvSpPr>
        <p:spPr>
          <a:xfrm>
            <a:off x="1876424" y="5410201"/>
            <a:ext cx="5124886" cy="365125"/>
          </a:xfrm>
        </p:spPr>
        <p:txBody>
          <a:bodyPr/>
          <a:lstStyle/>
          <a:p>
            <a:endParaRPr lang="ro-RO"/>
          </a:p>
        </p:txBody>
      </p:sp>
      <p:sp>
        <p:nvSpPr>
          <p:cNvPr id="6" name="Slide Number Placeholder 5"/>
          <p:cNvSpPr>
            <a:spLocks noGrp="1"/>
          </p:cNvSpPr>
          <p:nvPr>
            <p:ph type="sldNum" sz="quarter" idx="12"/>
          </p:nvPr>
        </p:nvSpPr>
        <p:spPr>
          <a:xfrm>
            <a:off x="9896911" y="5410199"/>
            <a:ext cx="771089" cy="365125"/>
          </a:xfrm>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72988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o-RO"/>
              <a:t>Faceți clic pe pictogramă pentru a adăuga o imagine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368220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56545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9251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33875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2647770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213844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370344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46904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394872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201544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132162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41410" y="3073397"/>
            <a:ext cx="4878391" cy="271780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172200" y="3073397"/>
            <a:ext cx="4875210" cy="271780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290715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171674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174319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o-RO"/>
              <a:t>Faceți clic pentru a edita stilul de titlu coordonator</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28875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22.03.2023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val="41128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190EEE-FC14-584A-8B65-F835D7919223}" type="datetimeFigureOut">
              <a:rPr lang="ro-RO" smtClean="0"/>
              <a:pPr/>
              <a:t>22.03.2023</a:t>
            </a:fld>
            <a:endParaRPr lang="ro-RO"/>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E7067-52F8-CD49-9AD8-468E132CF2DB}" type="slidenum">
              <a:rPr lang="ro-RO" smtClean="0"/>
              <a:pPr/>
              <a:t>‹#›</a:t>
            </a:fld>
            <a:endParaRPr lang="ro-RO"/>
          </a:p>
        </p:txBody>
      </p:sp>
    </p:spTree>
    <p:extLst>
      <p:ext uri="{BB962C8B-B14F-4D97-AF65-F5344CB8AC3E}">
        <p14:creationId xmlns:p14="http://schemas.microsoft.com/office/powerpoint/2010/main" val="140442897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eeagrants.org/"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eeagrants.org/" TargetMode="External"/><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1485633" y="162340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7" name="Tittel 3">
            <a:extLst>
              <a:ext uri="{FF2B5EF4-FFF2-40B4-BE49-F238E27FC236}">
                <a16:creationId xmlns:a16="http://schemas.microsoft.com/office/drawing/2014/main" id="{D458F1DB-CBBF-F441-B7F0-6B1AC5AC5E83}"/>
              </a:ext>
            </a:extLst>
          </p:cNvPr>
          <p:cNvSpPr txBox="1">
            <a:spLocks/>
          </p:cNvSpPr>
          <p:nvPr/>
        </p:nvSpPr>
        <p:spPr>
          <a:xfrm>
            <a:off x="365760" y="5256656"/>
            <a:ext cx="2606040" cy="321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err="1">
                <a:solidFill>
                  <a:schemeClr val="bg1"/>
                </a:solidFill>
                <a:latin typeface="Arial" panose="020B0604020202020204" pitchFamily="34" charset="0"/>
                <a:cs typeface="Arial" panose="020B0604020202020204" pitchFamily="34" charset="0"/>
              </a:rPr>
              <a:t>Proiect</a:t>
            </a:r>
            <a:r>
              <a:rPr lang="en-GB" sz="1800" b="1" dirty="0">
                <a:solidFill>
                  <a:schemeClr val="bg1"/>
                </a:solidFill>
                <a:latin typeface="Arial" panose="020B0604020202020204" pitchFamily="34" charset="0"/>
                <a:cs typeface="Arial" panose="020B0604020202020204" pitchFamily="34" charset="0"/>
              </a:rPr>
              <a:t> </a:t>
            </a:r>
            <a:r>
              <a:rPr lang="en-GB" sz="1800" b="1" dirty="0" err="1">
                <a:solidFill>
                  <a:schemeClr val="bg1"/>
                </a:solidFill>
                <a:latin typeface="Arial" panose="020B0604020202020204" pitchFamily="34" charset="0"/>
                <a:cs typeface="Arial" panose="020B0604020202020204" pitchFamily="34" charset="0"/>
              </a:rPr>
              <a:t>derulat</a:t>
            </a:r>
            <a:r>
              <a:rPr lang="en-GB" sz="1800" b="1" dirty="0">
                <a:solidFill>
                  <a:schemeClr val="bg1"/>
                </a:solidFill>
                <a:latin typeface="Arial" panose="020B0604020202020204" pitchFamily="34" charset="0"/>
                <a:cs typeface="Arial" panose="020B0604020202020204" pitchFamily="34" charset="0"/>
              </a:rPr>
              <a:t> de</a:t>
            </a:r>
          </a:p>
        </p:txBody>
      </p:sp>
      <p:pic>
        <p:nvPicPr>
          <p:cNvPr id="15" name="Imagine 14">
            <a:extLst>
              <a:ext uri="{FF2B5EF4-FFF2-40B4-BE49-F238E27FC236}">
                <a16:creationId xmlns:a16="http://schemas.microsoft.com/office/drawing/2014/main" id="{9CCAC15B-13D6-433C-A640-56929B872383}"/>
              </a:ext>
            </a:extLst>
          </p:cNvPr>
          <p:cNvPicPr>
            <a:picLocks noChangeAspect="1"/>
          </p:cNvPicPr>
          <p:nvPr/>
        </p:nvPicPr>
        <p:blipFill>
          <a:blip r:embed="rId5"/>
          <a:stretch>
            <a:fillRect/>
          </a:stretch>
        </p:blipFill>
        <p:spPr>
          <a:xfrm>
            <a:off x="365760" y="328166"/>
            <a:ext cx="2606040" cy="1264920"/>
          </a:xfrm>
          <a:prstGeom prst="rect">
            <a:avLst/>
          </a:prstGeom>
        </p:spPr>
      </p:pic>
      <p:sp>
        <p:nvSpPr>
          <p:cNvPr id="9" name="CasetăText 8">
            <a:extLst>
              <a:ext uri="{FF2B5EF4-FFF2-40B4-BE49-F238E27FC236}">
                <a16:creationId xmlns:a16="http://schemas.microsoft.com/office/drawing/2014/main" id="{DCE78BF3-617D-491E-AC9E-E8A1CCC282ED}"/>
              </a:ext>
            </a:extLst>
          </p:cNvPr>
          <p:cNvSpPr txBox="1"/>
          <p:nvPr/>
        </p:nvSpPr>
        <p:spPr>
          <a:xfrm>
            <a:off x="1485633" y="2803437"/>
            <a:ext cx="10295793" cy="1477328"/>
          </a:xfrm>
          <a:prstGeom prst="rect">
            <a:avLst/>
          </a:prstGeom>
          <a:noFill/>
        </p:spPr>
        <p:txBody>
          <a:bodyPr wrap="square">
            <a:spAutoFit/>
          </a:bodyPr>
          <a:lstStyle/>
          <a:p>
            <a:r>
              <a:rPr lang="ro-RO" b="1" i="1" dirty="0">
                <a:solidFill>
                  <a:schemeClr val="bg1"/>
                </a:solidFill>
                <a:latin typeface="Arial" panose="020B0604020202020204" pitchFamily="34" charset="0"/>
                <a:ea typeface="Calibri" panose="020F0502020204030204" pitchFamily="34" charset="0"/>
              </a:rPr>
              <a:t>Titlu: Forme ale violenței școlare</a:t>
            </a:r>
            <a:endParaRPr lang="ro-RO" b="1" i="1" dirty="0">
              <a:solidFill>
                <a:schemeClr val="bg1"/>
              </a:solidFill>
              <a:effectLst/>
              <a:latin typeface="Arial" panose="020B0604020202020204" pitchFamily="34" charset="0"/>
              <a:ea typeface="Calibri" panose="020F0502020204030204" pitchFamily="34" charset="0"/>
            </a:endParaRPr>
          </a:p>
          <a:p>
            <a:endParaRPr lang="ro-RO" i="1" dirty="0">
              <a:solidFill>
                <a:schemeClr val="bg1"/>
              </a:solidFill>
              <a:latin typeface="Arial" panose="020B0604020202020204" pitchFamily="34" charset="0"/>
              <a:cs typeface="Arial" panose="020B0604020202020204" pitchFamily="34" charset="0"/>
            </a:endParaRPr>
          </a:p>
          <a:p>
            <a:r>
              <a:rPr lang="ro-RO" i="1" dirty="0">
                <a:solidFill>
                  <a:schemeClr val="bg1"/>
                </a:solidFill>
                <a:effectLst/>
                <a:latin typeface="Arial" panose="020B0604020202020204" pitchFamily="34" charset="0"/>
                <a:ea typeface="Calibri" panose="020F0502020204030204" pitchFamily="34" charset="0"/>
              </a:rPr>
              <a:t>Autor: Prof. </a:t>
            </a:r>
            <a:r>
              <a:rPr lang="en-US" i="1" dirty="0">
                <a:solidFill>
                  <a:schemeClr val="bg1"/>
                </a:solidFill>
                <a:effectLst/>
                <a:latin typeface="Arial" panose="020B0604020202020204" pitchFamily="34" charset="0"/>
                <a:ea typeface="Calibri" panose="020F0502020204030204" pitchFamily="34" charset="0"/>
              </a:rPr>
              <a:t>inv. </a:t>
            </a:r>
            <a:r>
              <a:rPr lang="ro-RO" i="1" dirty="0">
                <a:solidFill>
                  <a:schemeClr val="bg1"/>
                </a:solidFill>
                <a:latin typeface="Arial" panose="020B0604020202020204" pitchFamily="34" charset="0"/>
                <a:ea typeface="Calibri" panose="020F0502020204030204" pitchFamily="34" charset="0"/>
              </a:rPr>
              <a:t>p</a:t>
            </a:r>
            <a:r>
              <a:rPr lang="en-US" i="1" dirty="0" err="1">
                <a:solidFill>
                  <a:schemeClr val="bg1"/>
                </a:solidFill>
                <a:effectLst/>
                <a:latin typeface="Arial" panose="020B0604020202020204" pitchFamily="34" charset="0"/>
                <a:ea typeface="Calibri" panose="020F0502020204030204" pitchFamily="34" charset="0"/>
              </a:rPr>
              <a:t>rimar</a:t>
            </a:r>
            <a:r>
              <a:rPr lang="en-US" i="1" dirty="0">
                <a:solidFill>
                  <a:schemeClr val="bg1"/>
                </a:solidFill>
                <a:effectLst/>
                <a:latin typeface="Arial" panose="020B0604020202020204" pitchFamily="34" charset="0"/>
                <a:ea typeface="Calibri" panose="020F0502020204030204" pitchFamily="34" charset="0"/>
              </a:rPr>
              <a:t> VL</a:t>
            </a:r>
            <a:r>
              <a:rPr lang="ro-RO" i="1" dirty="0">
                <a:solidFill>
                  <a:schemeClr val="bg1"/>
                </a:solidFill>
                <a:effectLst/>
                <a:latin typeface="Arial" panose="020B0604020202020204" pitchFamily="34" charset="0"/>
                <a:ea typeface="Calibri" panose="020F0502020204030204" pitchFamily="34" charset="0"/>
              </a:rPr>
              <a:t>ĂSCEANU MARIA-CARMEN</a:t>
            </a:r>
          </a:p>
          <a:p>
            <a:endParaRPr lang="ro-RO" i="1" dirty="0">
              <a:solidFill>
                <a:schemeClr val="bg1"/>
              </a:solidFill>
              <a:effectLst/>
              <a:latin typeface="Arial" panose="020B0604020202020204" pitchFamily="34" charset="0"/>
              <a:ea typeface="Calibri" panose="020F0502020204030204" pitchFamily="34" charset="0"/>
            </a:endParaRPr>
          </a:p>
          <a:p>
            <a:r>
              <a:rPr lang="ro-RO" i="1" dirty="0">
                <a:solidFill>
                  <a:schemeClr val="bg1"/>
                </a:solidFill>
                <a:effectLst/>
                <a:latin typeface="Arial" panose="020B0604020202020204" pitchFamily="34" charset="0"/>
                <a:ea typeface="Calibri" panose="020F0502020204030204" pitchFamily="34" charset="0"/>
              </a:rPr>
              <a:t>Unitatea școlară: ȘCOALA GIMNAZIALĂ „MIRCEA CEL BĂTRÂN”, PITEȘTI</a:t>
            </a:r>
            <a:endParaRPr lang="ro-RO" i="1" dirty="0">
              <a:solidFill>
                <a:schemeClr val="bg1"/>
              </a:solidFill>
              <a:latin typeface="Arial" panose="020B0604020202020204" pitchFamily="34" charset="0"/>
              <a:cs typeface="Arial" panose="020B0604020202020204" pitchFamily="34" charset="0"/>
            </a:endParaRPr>
          </a:p>
        </p:txBody>
      </p:sp>
      <p:pic>
        <p:nvPicPr>
          <p:cNvPr id="3" name="Imagine 2">
            <a:extLst>
              <a:ext uri="{FF2B5EF4-FFF2-40B4-BE49-F238E27FC236}">
                <a16:creationId xmlns:a16="http://schemas.microsoft.com/office/drawing/2014/main" id="{BE94FAAF-6EAA-46F8-8310-498F54B937ED}"/>
              </a:ext>
            </a:extLst>
          </p:cNvPr>
          <p:cNvPicPr>
            <a:picLocks noChangeAspect="1"/>
          </p:cNvPicPr>
          <p:nvPr/>
        </p:nvPicPr>
        <p:blipFill>
          <a:blip r:embed="rId6"/>
          <a:stretch>
            <a:fillRect/>
          </a:stretch>
        </p:blipFill>
        <p:spPr>
          <a:xfrm>
            <a:off x="365760" y="5555854"/>
            <a:ext cx="2606040" cy="1110343"/>
          </a:xfrm>
          <a:prstGeom prst="rect">
            <a:avLst/>
          </a:prstGeom>
          <a:solidFill>
            <a:schemeClr val="tx1"/>
          </a:solidFill>
        </p:spPr>
      </p:pic>
      <p:sp>
        <p:nvSpPr>
          <p:cNvPr id="11" name="CasetăText 10">
            <a:extLst>
              <a:ext uri="{FF2B5EF4-FFF2-40B4-BE49-F238E27FC236}">
                <a16:creationId xmlns:a16="http://schemas.microsoft.com/office/drawing/2014/main" id="{31CFAEE0-4C91-4CFE-8B91-72EF59EE5DEB}"/>
              </a:ext>
            </a:extLst>
          </p:cNvPr>
          <p:cNvSpPr txBox="1"/>
          <p:nvPr/>
        </p:nvSpPr>
        <p:spPr>
          <a:xfrm>
            <a:off x="3159522" y="5582430"/>
            <a:ext cx="8757337" cy="1169551"/>
          </a:xfrm>
          <a:prstGeom prst="rect">
            <a:avLst/>
          </a:prstGeom>
          <a:noFill/>
        </p:spPr>
        <p:txBody>
          <a:bodyPr wrap="square">
            <a:spAutoFit/>
          </a:bodyPr>
          <a:lstStyle/>
          <a:p>
            <a:pPr algn="ct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Lucrăm împreună pentru o </a:t>
            </a:r>
            <a:r>
              <a:rPr lang="ro-RO"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Europă</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32EA60"/>
                </a:solidFill>
                <a:effectLst/>
                <a:latin typeface="Arial" panose="020B0604020202020204" pitchFamily="34" charset="0"/>
                <a:ea typeface="Calibri" panose="020F0502020204030204" pitchFamily="34" charset="0"/>
                <a:cs typeface="Times New Roman" panose="02020603050405020304" pitchFamily="18" charset="0"/>
              </a:rPr>
              <a:t>verde</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FF0105"/>
                </a:solidFill>
                <a:effectLst/>
                <a:latin typeface="Arial" panose="020B0604020202020204" pitchFamily="34" charset="0"/>
                <a:ea typeface="Calibri" panose="020F0502020204030204" pitchFamily="34" charset="0"/>
                <a:cs typeface="Times New Roman" panose="02020603050405020304" pitchFamily="18" charset="0"/>
              </a:rPr>
              <a:t>competitivă </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 </a:t>
            </a:r>
            <a:r>
              <a:rPr lang="ro-RO" sz="1400" b="1" dirty="0">
                <a:solidFill>
                  <a:srgbClr val="0012E9"/>
                </a:solidFill>
                <a:effectLst/>
                <a:latin typeface="Arial" panose="020B0604020202020204" pitchFamily="34" charset="0"/>
                <a:ea typeface="Calibri" panose="020F0502020204030204" pitchFamily="34" charset="0"/>
                <a:cs typeface="Times New Roman" panose="02020603050405020304" pitchFamily="18" charset="0"/>
              </a:rPr>
              <a:t>incluzivă</a:t>
            </a: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Proiect</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derulat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ro-RO" sz="1400" b="0" i="0" u="none" strike="noStrike" baseline="0" dirty="0">
                <a:solidFill>
                  <a:schemeClr val="bg1"/>
                </a:solidFill>
                <a:latin typeface="Arial" panose="020B0604020202020204" pitchFamily="34" charset="0"/>
                <a:cs typeface="Arial" panose="020B0604020202020204" pitchFamily="34" charset="0"/>
              </a:rPr>
              <a:t>Fundația World Vision România</a:t>
            </a:r>
            <a:r>
              <a:rPr lang="en-US" sz="1400" b="0" i="0" u="none" strike="noStrike" baseline="0" dirty="0">
                <a:solidFill>
                  <a:schemeClr val="bg1"/>
                </a:solidFill>
                <a:latin typeface="Arial" panose="020B0604020202020204" pitchFamily="34" charset="0"/>
                <a:cs typeface="Arial" panose="020B0604020202020204" pitchFamily="34" charset="0"/>
              </a:rPr>
              <a:t> cu </a:t>
            </a:r>
            <a:r>
              <a:rPr lang="en-US" sz="1400" b="0" i="0" u="none" strike="noStrike" baseline="0" dirty="0" err="1">
                <a:solidFill>
                  <a:schemeClr val="bg1"/>
                </a:solidFill>
                <a:latin typeface="Arial" panose="020B0604020202020204" pitchFamily="34" charset="0"/>
                <a:cs typeface="Arial" panose="020B0604020202020204" pitchFamily="34" charset="0"/>
              </a:rPr>
              <a:t>sprijinul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financiar</a:t>
            </a:r>
            <a:r>
              <a:rPr lang="en-US" sz="1400" b="0" i="0" u="none" strike="noStrike" baseline="0" dirty="0">
                <a:solidFill>
                  <a:schemeClr val="bg1"/>
                </a:solidFill>
                <a:latin typeface="Arial" panose="020B0604020202020204" pitchFamily="34" charset="0"/>
                <a:cs typeface="Arial" panose="020B0604020202020204" pitchFamily="34" charset="0"/>
              </a:rPr>
              <a:t> Active Citizens Fund </a:t>
            </a:r>
            <a:r>
              <a:rPr lang="en-US" sz="1400" b="0" i="0" u="none" strike="noStrike" baseline="0" dirty="0" err="1">
                <a:solidFill>
                  <a:schemeClr val="bg1"/>
                </a:solidFill>
                <a:latin typeface="Arial" panose="020B0604020202020204" pitchFamily="34" charset="0"/>
                <a:cs typeface="Arial" panose="020B0604020202020204" pitchFamily="34" charset="0"/>
              </a:rPr>
              <a:t>România</a:t>
            </a:r>
            <a:r>
              <a:rPr lang="en-US" sz="1400" b="0" i="0" u="none" strike="noStrike" baseline="0" dirty="0">
                <a:solidFill>
                  <a:schemeClr val="bg1"/>
                </a:solidFill>
                <a:latin typeface="Arial" panose="020B0604020202020204" pitchFamily="34" charset="0"/>
                <a:cs typeface="Arial" panose="020B0604020202020204" pitchFamily="34" charset="0"/>
              </a:rPr>
              <a:t>, program </a:t>
            </a:r>
            <a:r>
              <a:rPr lang="en-US" sz="1400" b="0" i="0" u="none" strike="noStrike" baseline="0" dirty="0" err="1">
                <a:solidFill>
                  <a:schemeClr val="bg1"/>
                </a:solidFill>
                <a:latin typeface="Arial" panose="020B0604020202020204" pitchFamily="34" charset="0"/>
                <a:cs typeface="Arial" panose="020B0604020202020204" pitchFamily="34" charset="0"/>
              </a:rPr>
              <a:t>finanțat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en-US" sz="1400" b="0" i="0" u="none" strike="noStrike" baseline="0" dirty="0" err="1">
                <a:solidFill>
                  <a:schemeClr val="bg1"/>
                </a:solidFill>
                <a:latin typeface="Arial" panose="020B0604020202020204" pitchFamily="34" charset="0"/>
                <a:cs typeface="Arial" panose="020B0604020202020204" pitchFamily="34" charset="0"/>
              </a:rPr>
              <a:t>Islanda</a:t>
            </a:r>
            <a:r>
              <a:rPr lang="en-US" sz="1400" b="0" i="0" u="none" strike="noStrike" baseline="0" dirty="0">
                <a:solidFill>
                  <a:schemeClr val="bg1"/>
                </a:solidFill>
                <a:latin typeface="Arial" panose="020B0604020202020204" pitchFamily="34" charset="0"/>
                <a:cs typeface="Arial" panose="020B0604020202020204" pitchFamily="34" charset="0"/>
              </a:rPr>
              <a:t>,</a:t>
            </a:r>
            <a:r>
              <a:rPr lang="ro-RO" sz="1400" b="0" i="0" u="none" strike="noStrike" baseline="0" dirty="0">
                <a:solidFill>
                  <a:schemeClr val="bg1"/>
                </a:solidFill>
                <a:latin typeface="Arial" panose="020B0604020202020204" pitchFamily="34" charset="0"/>
                <a:cs typeface="Arial" panose="020B0604020202020204" pitchFamily="34" charset="0"/>
              </a:rPr>
              <a:t> </a:t>
            </a:r>
            <a:r>
              <a:rPr lang="de-DE" sz="1400" b="0" i="0" u="none" strike="noStrike" baseline="0" dirty="0">
                <a:solidFill>
                  <a:schemeClr val="bg1"/>
                </a:solidFill>
                <a:latin typeface="Arial" panose="020B0604020202020204" pitchFamily="34" charset="0"/>
                <a:cs typeface="Arial" panose="020B0604020202020204" pitchFamily="34" charset="0"/>
              </a:rPr>
              <a:t>Liechtenstein și Norvegia prin Granturile SEE 2014-2021</a:t>
            </a:r>
            <a:r>
              <a:rPr lang="ro-RO" sz="1400" b="0" i="0" u="none" strike="noStrike" baseline="0" dirty="0">
                <a:solidFill>
                  <a:schemeClr val="bg1"/>
                </a:solidFill>
                <a:latin typeface="Arial" panose="020B0604020202020204" pitchFamily="34" charset="0"/>
                <a:cs typeface="Arial" panose="020B0604020202020204" pitchFamily="34" charset="0"/>
              </a:rPr>
              <a:t>.</a:t>
            </a: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Conținutul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acestui</a:t>
            </a:r>
            <a:r>
              <a:rPr lang="ro-RO"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a:solidFill>
                  <a:schemeClr val="bg1"/>
                </a:solidFill>
                <a:latin typeface="Arial" panose="020B0604020202020204" pitchFamily="34" charset="0"/>
                <a:cs typeface="Arial" panose="020B0604020202020204" pitchFamily="34" charset="0"/>
              </a:rPr>
              <a:t>material nu </a:t>
            </a:r>
            <a:r>
              <a:rPr lang="en-US" sz="1400" b="0" i="0" u="none" strike="noStrike" baseline="0" dirty="0" err="1">
                <a:solidFill>
                  <a:schemeClr val="bg1"/>
                </a:solidFill>
                <a:latin typeface="Arial" panose="020B0604020202020204" pitchFamily="34" charset="0"/>
                <a:cs typeface="Arial" panose="020B0604020202020204" pitchFamily="34" charset="0"/>
              </a:rPr>
              <a:t>reprezintă</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în</a:t>
            </a:r>
            <a:r>
              <a:rPr lang="en-US" sz="1400" b="0" i="0" u="none" strike="noStrike" baseline="0" dirty="0">
                <a:solidFill>
                  <a:schemeClr val="bg1"/>
                </a:solidFill>
                <a:latin typeface="Arial" panose="020B0604020202020204" pitchFamily="34" charset="0"/>
                <a:cs typeface="Arial" panose="020B0604020202020204" pitchFamily="34" charset="0"/>
              </a:rPr>
              <a:t> mod </a:t>
            </a:r>
            <a:r>
              <a:rPr lang="en-US" sz="1400" b="0" i="0" u="none" strike="noStrike" baseline="0" dirty="0" err="1">
                <a:solidFill>
                  <a:schemeClr val="bg1"/>
                </a:solidFill>
                <a:latin typeface="Arial" panose="020B0604020202020204" pitchFamily="34" charset="0"/>
                <a:cs typeface="Arial" panose="020B0604020202020204" pitchFamily="34" charset="0"/>
              </a:rPr>
              <a:t>necesar</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poziția</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oficială</a:t>
            </a:r>
            <a:r>
              <a:rPr lang="en-US" sz="1400" b="0" i="0" u="none" strike="noStrike" baseline="0" dirty="0">
                <a:solidFill>
                  <a:schemeClr val="bg1"/>
                </a:solidFill>
                <a:latin typeface="Arial" panose="020B0604020202020204" pitchFamily="34" charset="0"/>
                <a:cs typeface="Arial" panose="020B0604020202020204" pitchFamily="34" charset="0"/>
              </a:rPr>
              <a:t> a </a:t>
            </a:r>
            <a:r>
              <a:rPr lang="en-US" sz="1400" b="0" i="0" u="none" strike="noStrike" baseline="0" dirty="0" err="1">
                <a:solidFill>
                  <a:schemeClr val="bg1"/>
                </a:solidFill>
                <a:latin typeface="Arial" panose="020B0604020202020204" pitchFamily="34" charset="0"/>
                <a:cs typeface="Arial" panose="020B0604020202020204" pitchFamily="34" charset="0"/>
              </a:rPr>
              <a:t>Granturilor</a:t>
            </a:r>
            <a:r>
              <a:rPr lang="en-US" sz="1400" b="0" i="0" u="none" strike="noStrike" baseline="0" dirty="0">
                <a:solidFill>
                  <a:schemeClr val="bg1"/>
                </a:solidFill>
                <a:latin typeface="Arial" panose="020B0604020202020204" pitchFamily="34" charset="0"/>
                <a:cs typeface="Arial" panose="020B0604020202020204" pitchFamily="34" charset="0"/>
              </a:rPr>
              <a:t> SEE </a:t>
            </a:r>
            <a:r>
              <a:rPr lang="en-US" sz="1400" b="0" i="0" u="none" strike="noStrike" baseline="0" dirty="0" err="1">
                <a:solidFill>
                  <a:schemeClr val="bg1"/>
                </a:solidFill>
                <a:latin typeface="Arial" panose="020B0604020202020204" pitchFamily="34" charset="0"/>
                <a:cs typeface="Arial" panose="020B0604020202020204" pitchFamily="34" charset="0"/>
              </a:rPr>
              <a:t>și</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Norvegiene</a:t>
            </a:r>
            <a:r>
              <a:rPr lang="en-US" sz="1400" b="0" i="0" u="none" strike="noStrike" baseline="0" dirty="0">
                <a:solidFill>
                  <a:schemeClr val="bg1"/>
                </a:solidFill>
                <a:latin typeface="Arial" panose="020B0604020202020204" pitchFamily="34" charset="0"/>
                <a:cs typeface="Arial" panose="020B0604020202020204" pitchFamily="34" charset="0"/>
              </a:rPr>
              <a:t> 2014-2021;</a:t>
            </a:r>
            <a:r>
              <a:rPr lang="ro-RO" sz="1400" b="0" i="0" u="none" strike="noStrike" baseline="0" dirty="0">
                <a:solidFill>
                  <a:schemeClr val="bg1"/>
                </a:solidFill>
                <a:latin typeface="Arial" panose="020B0604020202020204" pitchFamily="34" charset="0"/>
                <a:cs typeface="Arial" panose="020B0604020202020204" pitchFamily="34" charset="0"/>
              </a:rPr>
              <a:t> </a:t>
            </a:r>
            <a:r>
              <a:rPr lang="it-IT" sz="1400" b="0" i="0" u="none" strike="noStrike" baseline="0" dirty="0">
                <a:solidFill>
                  <a:schemeClr val="bg1"/>
                </a:solidFill>
                <a:latin typeface="Arial" panose="020B0604020202020204" pitchFamily="34" charset="0"/>
                <a:cs typeface="Arial" panose="020B0604020202020204" pitchFamily="34" charset="0"/>
              </a:rPr>
              <a:t>pentru mai multe informații accesați </a:t>
            </a:r>
            <a:r>
              <a:rPr lang="it-IT" sz="1400" b="0" i="0" u="none" strike="noStrike" baseline="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www.eeagrants.org</a:t>
            </a:r>
            <a:r>
              <a:rPr lang="ro-RO" sz="1400" b="0" i="0" u="none" strike="noStrike" baseline="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8047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DCE78BF3-617D-491E-AC9E-E8A1CCC282ED}"/>
              </a:ext>
            </a:extLst>
          </p:cNvPr>
          <p:cNvSpPr txBox="1"/>
          <p:nvPr/>
        </p:nvSpPr>
        <p:spPr>
          <a:xfrm>
            <a:off x="830180" y="983873"/>
            <a:ext cx="10936704" cy="4708981"/>
          </a:xfrm>
          <a:prstGeom prst="rect">
            <a:avLst/>
          </a:prstGeom>
          <a:noFill/>
        </p:spPr>
        <p:txBody>
          <a:bodyPr wrap="square">
            <a:spAutoFit/>
          </a:bodyPr>
          <a:lstStyle/>
          <a:p>
            <a:pPr lvl="0"/>
            <a:r>
              <a:rPr lang="ro-RO" sz="2000" i="1" dirty="0">
                <a:solidFill>
                  <a:schemeClr val="bg1"/>
                </a:solidFill>
                <a:latin typeface="Arial" panose="020B0604020202020204" pitchFamily="34" charset="0"/>
                <a:cs typeface="Arial" panose="020B0604020202020204" pitchFamily="34" charset="0"/>
              </a:rPr>
              <a:t>Conținut prezentare </a:t>
            </a:r>
          </a:p>
          <a:p>
            <a:pPr marL="457200" lvl="0" indent="-457200">
              <a:buAutoNum type="arabicPeriod"/>
            </a:pPr>
            <a:r>
              <a:rPr lang="ro-RO" sz="2000" i="1" dirty="0">
                <a:solidFill>
                  <a:schemeClr val="bg1"/>
                </a:solidFill>
                <a:latin typeface="Arial" panose="020B0604020202020204" pitchFamily="34" charset="0"/>
                <a:cs typeface="Arial" panose="020B0604020202020204" pitchFamily="34" charset="0"/>
              </a:rPr>
              <a:t>Noțiune, terminologie</a:t>
            </a:r>
            <a:r>
              <a:rPr lang="ro-RO" sz="2000" dirty="0"/>
              <a:t>ț</a:t>
            </a:r>
          </a:p>
          <a:p>
            <a:pPr marL="457200" lvl="0" indent="-457200"/>
            <a:r>
              <a:rPr lang="ro-RO" sz="2000" b="1" dirty="0">
                <a:solidFill>
                  <a:schemeClr val="bg1"/>
                </a:solidFill>
              </a:rPr>
              <a:t> </a:t>
            </a:r>
            <a:endParaRPr lang="ro-RO" sz="2000" dirty="0">
              <a:solidFill>
                <a:schemeClr val="bg1"/>
              </a:solidFill>
            </a:endParaRPr>
          </a:p>
          <a:p>
            <a:pPr algn="just"/>
            <a:r>
              <a:rPr lang="ro-RO" sz="2000" dirty="0">
                <a:solidFill>
                  <a:schemeClr val="bg1"/>
                </a:solidFill>
                <a:latin typeface="Times New Roman" pitchFamily="18" charset="0"/>
                <a:cs typeface="Times New Roman" pitchFamily="18" charset="0"/>
              </a:rPr>
              <a:t>	Termenul de</a:t>
            </a:r>
            <a:r>
              <a:rPr lang="ro-RO" sz="2000" b="1" dirty="0">
                <a:solidFill>
                  <a:schemeClr val="bg1"/>
                </a:solidFill>
                <a:latin typeface="Times New Roman" pitchFamily="18" charset="0"/>
                <a:cs typeface="Times New Roman" pitchFamily="18" charset="0"/>
              </a:rPr>
              <a:t> „bullying”</a:t>
            </a:r>
            <a:r>
              <a:rPr lang="ro-RO" sz="2000" dirty="0">
                <a:solidFill>
                  <a:schemeClr val="bg1"/>
                </a:solidFill>
                <a:latin typeface="Times New Roman" pitchFamily="18" charset="0"/>
                <a:cs typeface="Times New Roman" pitchFamily="18" charset="0"/>
              </a:rPr>
              <a:t> vine de la cuvântul englezesc „bully”, care înseamnă bătăuș, huligan și este folosit ca atare și în limba română, putând fi tradus prin agresiune, hărțuire sau intimidare. </a:t>
            </a:r>
          </a:p>
          <a:p>
            <a:pPr algn="just"/>
            <a:r>
              <a:rPr lang="ro-RO" sz="2000" dirty="0">
                <a:solidFill>
                  <a:schemeClr val="bg1"/>
                </a:solidFill>
                <a:latin typeface="Times New Roman" pitchFamily="18" charset="0"/>
                <a:cs typeface="Times New Roman" pitchFamily="18" charset="0"/>
              </a:rPr>
              <a:t>Este o formă de comportament agresiv, în care o persoană provoacă, </a:t>
            </a:r>
            <a:r>
              <a:rPr lang="ro-RO" sz="2000" b="1" i="1" dirty="0">
                <a:solidFill>
                  <a:schemeClr val="bg1"/>
                </a:solidFill>
                <a:latin typeface="Times New Roman" pitchFamily="18" charset="0"/>
                <a:cs typeface="Times New Roman" pitchFamily="18" charset="0"/>
              </a:rPr>
              <a:t>în mod intenționat și repetat,</a:t>
            </a:r>
            <a:r>
              <a:rPr lang="ro-RO" sz="2000" b="1" dirty="0">
                <a:solidFill>
                  <a:schemeClr val="bg1"/>
                </a:solidFill>
                <a:latin typeface="Times New Roman" pitchFamily="18" charset="0"/>
                <a:cs typeface="Times New Roman" pitchFamily="18" charset="0"/>
              </a:rPr>
              <a:t> </a:t>
            </a:r>
            <a:r>
              <a:rPr lang="ro-RO" sz="2000" dirty="0">
                <a:solidFill>
                  <a:schemeClr val="bg1"/>
                </a:solidFill>
                <a:latin typeface="Times New Roman" pitchFamily="18" charset="0"/>
                <a:cs typeface="Times New Roman" pitchFamily="18" charset="0"/>
              </a:rPr>
              <a:t>un disconfort unei alte persoane. Acesta poate fi sub formă de contact fizic, cuvinte adresate sau acțiuni mai subtile. Bullying-ul include acțiuni precum amenințarea, răspândirea zvonurilor, atacarea, agresiunea fizică sau verbală și excluderea intenționată a cuiva dintr-un grup.</a:t>
            </a:r>
            <a:r>
              <a:rPr lang="ro-RO" sz="2000" dirty="0"/>
              <a:t> </a:t>
            </a:r>
            <a:r>
              <a:rPr lang="ro-RO" sz="2000" dirty="0">
                <a:solidFill>
                  <a:schemeClr val="bg1"/>
                </a:solidFill>
                <a:latin typeface="Times New Roman" pitchFamily="18" charset="0"/>
                <a:cs typeface="Times New Roman" pitchFamily="18" charset="0"/>
              </a:rPr>
              <a:t>De  cele mai  multe ori, acest  fenomen  începe ca un joc, însă jocul repetat se transformă într-un abuz care poate avea efecte foarte grave. </a:t>
            </a:r>
          </a:p>
          <a:p>
            <a:pPr algn="just"/>
            <a:r>
              <a:rPr lang="ro-RO" sz="2000" dirty="0">
                <a:solidFill>
                  <a:schemeClr val="bg1"/>
                </a:solidFill>
                <a:latin typeface="Times New Roman" pitchFamily="18" charset="0"/>
                <a:cs typeface="Times New Roman" pitchFamily="18" charset="0"/>
              </a:rPr>
              <a:t>Fenomenul bullying poate fi prezent oriunde – la școală, la locul de joacă, în cercul de prieteni, în familie, la locul de muncă, pe internet. Deși este mai răspândit în rândul copiilor, bullying-ul poate avea loc și între adulți. </a:t>
            </a:r>
            <a:r>
              <a:rPr lang="ro-RO" sz="2000" i="1" dirty="0">
                <a:solidFill>
                  <a:schemeClr val="bg1"/>
                </a:solidFill>
                <a:latin typeface="Times New Roman" pitchFamily="18" charset="0"/>
                <a:cs typeface="Times New Roman" pitchFamily="18" charset="0"/>
              </a:rPr>
              <a:t>Agresorul</a:t>
            </a:r>
            <a:r>
              <a:rPr lang="ro-RO" sz="2000" dirty="0">
                <a:solidFill>
                  <a:schemeClr val="bg1"/>
                </a:solidFill>
                <a:latin typeface="Times New Roman" pitchFamily="18" charset="0"/>
                <a:cs typeface="Times New Roman" pitchFamily="18" charset="0"/>
              </a:rPr>
              <a:t> poate fi: un alt coleg de la școală; șeful sau un coleg de serviciu;  partenerul care îl controlează pe celălalt; un vecin; un partener de afaceri; un membru al familiei; o altă persoană implicată într-o relație abuzivă. </a:t>
            </a: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DCE78BF3-617D-491E-AC9E-E8A1CCC282ED}"/>
              </a:ext>
            </a:extLst>
          </p:cNvPr>
          <p:cNvSpPr txBox="1"/>
          <p:nvPr/>
        </p:nvSpPr>
        <p:spPr>
          <a:xfrm>
            <a:off x="613612" y="983872"/>
            <a:ext cx="11578388" cy="2246769"/>
          </a:xfrm>
          <a:prstGeom prst="rect">
            <a:avLst/>
          </a:prstGeom>
          <a:noFill/>
        </p:spPr>
        <p:txBody>
          <a:bodyPr wrap="square">
            <a:spAutoFit/>
          </a:bodyPr>
          <a:lstStyle/>
          <a:p>
            <a:pPr algn="just"/>
            <a:r>
              <a:rPr lang="ro-RO" sz="2000" i="1" dirty="0">
                <a:solidFill>
                  <a:schemeClr val="bg1"/>
                </a:solidFill>
                <a:latin typeface="Times New Roman" pitchFamily="18" charset="0"/>
                <a:cs typeface="Times New Roman" pitchFamily="18" charset="0"/>
              </a:rPr>
              <a:t>	 Bullying-ul din școli </a:t>
            </a:r>
            <a:r>
              <a:rPr lang="ro-RO" sz="2000" dirty="0">
                <a:solidFill>
                  <a:schemeClr val="bg1"/>
                </a:solidFill>
                <a:latin typeface="Times New Roman" pitchFamily="18" charset="0"/>
                <a:cs typeface="Times New Roman" pitchFamily="18" charset="0"/>
              </a:rPr>
              <a:t>plasează România pe locul 3 la nivel european în privința acestui fenomen, conform  unui  raport  al Organizației Mondiale a Sănătății (OMS). Mai mult, aproape 400.000 de elevi sunt amenințați cu bătaia și 220.000 sunt bătuți în mod repetat de către colegi, potrivit unui studiu efectuat la nivel național.</a:t>
            </a:r>
          </a:p>
          <a:p>
            <a:pPr algn="just"/>
            <a:r>
              <a:rPr lang="ro-RO" sz="2000" dirty="0">
                <a:solidFill>
                  <a:schemeClr val="bg1"/>
                </a:solidFill>
                <a:latin typeface="Times New Roman" pitchFamily="18" charset="0"/>
                <a:cs typeface="Times New Roman" pitchFamily="18" charset="0"/>
              </a:rPr>
              <a:t>Pentru a fi considerat bullying, comportamentul trebuie sa fie agresiv și să includă</a:t>
            </a:r>
          </a:p>
          <a:p>
            <a:pPr algn="just"/>
            <a:endParaRPr lang="ro-RO" sz="2000" i="1" dirty="0">
              <a:solidFill>
                <a:schemeClr val="bg1"/>
              </a:solidFill>
              <a:latin typeface="Times New Roman" pitchFamily="18" charset="0"/>
              <a:cs typeface="Times New Roman" pitchFamily="18" charset="0"/>
            </a:endParaRPr>
          </a:p>
          <a:p>
            <a:endParaRPr lang="ro-RO" sz="2000" i="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613611" y="1028343"/>
            <a:ext cx="11578389" cy="3970318"/>
          </a:xfrm>
          <a:prstGeom prst="rect">
            <a:avLst/>
          </a:prstGeom>
        </p:spPr>
        <p:txBody>
          <a:bodyPr wrap="square">
            <a:spAutoFit/>
          </a:bodyPr>
          <a:lstStyle/>
          <a:p>
            <a:endParaRPr lang="ro-RO" dirty="0">
              <a:solidFill>
                <a:schemeClr val="bg1"/>
              </a:solidFill>
              <a:latin typeface="Times New Roman" pitchFamily="18" charset="0"/>
              <a:cs typeface="Times New Roman" pitchFamily="18" charset="0"/>
            </a:endParaRPr>
          </a:p>
          <a:p>
            <a:r>
              <a:rPr lang="ro-RO" dirty="0">
                <a:solidFill>
                  <a:schemeClr val="bg1"/>
                </a:solidFill>
                <a:latin typeface="Times New Roman" pitchFamily="18" charset="0"/>
                <a:cs typeface="Times New Roman" pitchFamily="18" charset="0"/>
              </a:rPr>
              <a:t> </a:t>
            </a:r>
          </a:p>
          <a:p>
            <a:endParaRPr lang="ro-RO"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buFont typeface="Arial" pitchFamily="34" charset="0"/>
              <a:buChar char="•"/>
            </a:pPr>
            <a:r>
              <a:rPr lang="ro-RO" sz="2000" b="1" dirty="0">
                <a:solidFill>
                  <a:schemeClr val="bg1"/>
                </a:solidFill>
                <a:latin typeface="Times New Roman" pitchFamily="18" charset="0"/>
                <a:cs typeface="Times New Roman" pitchFamily="18" charset="0"/>
              </a:rPr>
              <a:t>Intenția</a:t>
            </a:r>
            <a:r>
              <a:rPr lang="ro-RO" sz="2000" dirty="0">
                <a:solidFill>
                  <a:schemeClr val="bg1"/>
                </a:solidFill>
                <a:latin typeface="Times New Roman" pitchFamily="18" charset="0"/>
                <a:cs typeface="Times New Roman" pitchFamily="18" charset="0"/>
              </a:rPr>
              <a:t>: agresorul are ca intenție să rănească pe altcineva.</a:t>
            </a:r>
          </a:p>
          <a:p>
            <a:pPr lvl="0" algn="just">
              <a:buFont typeface="Arial" pitchFamily="34" charset="0"/>
              <a:buChar char="•"/>
            </a:pPr>
            <a:r>
              <a:rPr lang="ro-RO" sz="2000" b="1" dirty="0">
                <a:solidFill>
                  <a:schemeClr val="bg1"/>
                </a:solidFill>
                <a:latin typeface="Times New Roman" pitchFamily="18" charset="0"/>
                <a:cs typeface="Times New Roman" pitchFamily="18" charset="0"/>
              </a:rPr>
              <a:t>Un dezechilibru al puterii</a:t>
            </a:r>
            <a:r>
              <a:rPr lang="ro-RO" sz="2000" dirty="0">
                <a:solidFill>
                  <a:schemeClr val="bg1"/>
                </a:solidFill>
                <a:latin typeface="Times New Roman" pitchFamily="18" charset="0"/>
                <a:cs typeface="Times New Roman" pitchFamily="18" charset="0"/>
              </a:rPr>
              <a:t>: copiii care-i agresează pe alții își folosesc puterea, cum ar fi forța fizică, accesul la informații stânjenitoare sau popularitatea – pentru a controla sau a face rău altora. Agresorul își alege victima care este percepută ca fiind vulnerabilă, slabă și nu se poate apăra singură. Dezechilibrele de putere se pot schimba în timp și pot să apară în situații diferite, chiar dacă implică aceleași persoane.</a:t>
            </a:r>
          </a:p>
          <a:p>
            <a:pPr algn="just"/>
            <a:r>
              <a:rPr lang="ro-RO" sz="2000" dirty="0">
                <a:solidFill>
                  <a:schemeClr val="bg1"/>
                </a:solidFill>
                <a:latin typeface="Times New Roman" pitchFamily="18" charset="0"/>
                <a:cs typeface="Times New Roman" pitchFamily="18" charset="0"/>
              </a:rPr>
              <a:t>•</a:t>
            </a:r>
            <a:r>
              <a:rPr lang="ro-RO" sz="2000" b="1" dirty="0">
                <a:solidFill>
                  <a:schemeClr val="bg1"/>
                </a:solidFill>
                <a:latin typeface="Times New Roman" pitchFamily="18" charset="0"/>
                <a:cs typeface="Times New Roman" pitchFamily="18" charset="0"/>
              </a:rPr>
              <a:t>Repetiția:</a:t>
            </a:r>
            <a:r>
              <a:rPr lang="ro-RO" sz="2000" dirty="0">
                <a:solidFill>
                  <a:schemeClr val="bg1"/>
                </a:solidFill>
                <a:latin typeface="Times New Roman" pitchFamily="18" charset="0"/>
                <a:cs typeface="Times New Roman" pitchFamily="18" charset="0"/>
              </a:rPr>
              <a:t> aceeași persoană este rănită mereu și mereu. Comportamentul de tip bullying are loc în mod repetat, mai mult de o dată și are potențialul de a se repeta.</a:t>
            </a:r>
          </a:p>
          <a:p>
            <a:pPr algn="just"/>
            <a:r>
              <a:rPr lang="ro-RO" sz="2000" dirty="0">
                <a:solidFill>
                  <a:schemeClr val="bg1"/>
                </a:solidFill>
                <a:latin typeface="Times New Roman" pitchFamily="18" charset="0"/>
                <a:cs typeface="Times New Roman" pitchFamily="18" charset="0"/>
              </a:rPr>
              <a:t>Atât persoanele care sunt agresate (bullied), cât și agresorii (bullies) pot dezvolta probleme serioase și de durată, din punct de vedere emoțional. </a:t>
            </a: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DCE78BF3-617D-491E-AC9E-E8A1CCC282ED}"/>
              </a:ext>
            </a:extLst>
          </p:cNvPr>
          <p:cNvSpPr txBox="1"/>
          <p:nvPr/>
        </p:nvSpPr>
        <p:spPr>
          <a:xfrm>
            <a:off x="613611" y="983872"/>
            <a:ext cx="11578389" cy="400110"/>
          </a:xfrm>
          <a:prstGeom prst="rect">
            <a:avLst/>
          </a:prstGeom>
          <a:noFill/>
        </p:spPr>
        <p:txBody>
          <a:bodyPr wrap="square">
            <a:spAutoFit/>
          </a:bodyPr>
          <a:lstStyle/>
          <a:p>
            <a:pPr algn="just"/>
            <a:r>
              <a:rPr lang="ro-RO" sz="2000" i="1" dirty="0">
                <a:solidFill>
                  <a:schemeClr val="bg1"/>
                </a:solidFill>
                <a:latin typeface="Times New Roman" pitchFamily="18" charset="0"/>
                <a:cs typeface="Times New Roman" pitchFamily="18"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613611" y="1028343"/>
            <a:ext cx="11578389" cy="5632311"/>
          </a:xfrm>
          <a:prstGeom prst="rect">
            <a:avLst/>
          </a:prstGeom>
        </p:spPr>
        <p:txBody>
          <a:bodyPr wrap="square">
            <a:spAutoFit/>
          </a:bodyPr>
          <a:lstStyle/>
          <a:p>
            <a:endParaRPr lang="ro-RO"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p:txBody>
      </p:sp>
      <p:sp>
        <p:nvSpPr>
          <p:cNvPr id="1026" name="Rectangle 2"/>
          <p:cNvSpPr>
            <a:spLocks noChangeArrowheads="1"/>
          </p:cNvSpPr>
          <p:nvPr/>
        </p:nvSpPr>
        <p:spPr bwMode="auto">
          <a:xfrm>
            <a:off x="613611" y="1057075"/>
            <a:ext cx="1050356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Tipuri de bullying</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Bullying verbal</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Este caracterizat de acțiuni verbale sau scrise, rău intenționate, cum ar fi:</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Șicanarea;</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Injuriile și limbajul inadecvat;</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Comentariile sexuale neadecvate;</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Folosirea sarcasmului;</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Amenințările;</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Criticile;</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Bullying fizic</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Presupune folosirea contactului fizic pentru a-i intimida pe ceilalți, prin:</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Intimidare fizică, amenințare, hărțuire, vătămare;</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Simularea violenței, ridicarea pumnului;</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Lovire;</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Împingere;</a:t>
            </a: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DCE78BF3-617D-491E-AC9E-E8A1CCC282ED}"/>
              </a:ext>
            </a:extLst>
          </p:cNvPr>
          <p:cNvSpPr txBox="1"/>
          <p:nvPr/>
        </p:nvSpPr>
        <p:spPr>
          <a:xfrm>
            <a:off x="613611" y="983872"/>
            <a:ext cx="11578389" cy="400110"/>
          </a:xfrm>
          <a:prstGeom prst="rect">
            <a:avLst/>
          </a:prstGeom>
          <a:noFill/>
        </p:spPr>
        <p:txBody>
          <a:bodyPr wrap="square">
            <a:spAutoFit/>
          </a:bodyPr>
          <a:lstStyle/>
          <a:p>
            <a:pPr algn="just"/>
            <a:r>
              <a:rPr lang="ro-RO" sz="2000" i="1" dirty="0">
                <a:solidFill>
                  <a:schemeClr val="bg1"/>
                </a:solidFill>
                <a:latin typeface="Times New Roman" pitchFamily="18" charset="0"/>
                <a:cs typeface="Times New Roman" pitchFamily="18"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613611" y="1028343"/>
            <a:ext cx="11578389" cy="5632311"/>
          </a:xfrm>
          <a:prstGeom prst="rect">
            <a:avLst/>
          </a:prstGeom>
        </p:spPr>
        <p:txBody>
          <a:bodyPr wrap="square">
            <a:spAutoFit/>
          </a:bodyPr>
          <a:lstStyle/>
          <a:p>
            <a:endParaRPr lang="ro-RO"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p:txBody>
      </p:sp>
      <p:sp>
        <p:nvSpPr>
          <p:cNvPr id="1026" name="Rectangle 2"/>
          <p:cNvSpPr>
            <a:spLocks noChangeArrowheads="1"/>
          </p:cNvSpPr>
          <p:nvPr/>
        </p:nvSpPr>
        <p:spPr bwMode="auto">
          <a:xfrm>
            <a:off x="613611" y="2531878"/>
            <a:ext cx="105035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p:txBody>
      </p:sp>
      <p:sp>
        <p:nvSpPr>
          <p:cNvPr id="26625" name="Rectangle 1"/>
          <p:cNvSpPr>
            <a:spLocks noChangeArrowheads="1"/>
          </p:cNvSpPr>
          <p:nvPr/>
        </p:nvSpPr>
        <p:spPr bwMode="auto">
          <a:xfrm>
            <a:off x="1432858" y="-3322999"/>
            <a:ext cx="8590373"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ro-RO" b="1" dirty="0">
              <a:solidFill>
                <a:schemeClr val="bg1"/>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ro-RO" b="1" dirty="0">
              <a:solidFill>
                <a:schemeClr val="bg1"/>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ro-RO" b="1" dirty="0">
              <a:solidFill>
                <a:schemeClr val="bg1"/>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ro-RO"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Bullying social</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Se referă la lezarea reputației sau a relațiilor cuiva și include:</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Bârfitul, lansarea și răspândirea zvonurilor despre cineva, de exemplu la locul de muncă;</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Punerea unei persoane într-o situație stânjenitoare în public;</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Folosirea puterii formale, a titlului/funcției sau a puterii financiare ca forme de intimidare, amenințare, hărțuire și/sau vătămare;</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Folosirea sarcasmului la adresa cuiva;</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Provocarea în mod intenționat a unui sentiment de jenă și nesiguranță;</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Excluderea și izolarea unei persoane din punct de vedere social sau profesional;</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Sabotarea în mod intenționat a bunăstării, fericirii sau succesului unei persoane.</a:t>
            </a: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chemeClr val="bg1"/>
              </a:solidFill>
              <a:effectLst/>
              <a:latin typeface="Arial" pitchFamily="34" charset="0"/>
              <a:cs typeface="Arial" pitchFamily="34" charset="0"/>
            </a:endParaRPr>
          </a:p>
        </p:txBody>
      </p:sp>
      <p:sp>
        <p:nvSpPr>
          <p:cNvPr id="26626" name="Rectangle 2"/>
          <p:cNvSpPr>
            <a:spLocks noChangeArrowheads="1"/>
          </p:cNvSpPr>
          <p:nvPr/>
        </p:nvSpPr>
        <p:spPr bwMode="auto">
          <a:xfrm>
            <a:off x="0" y="1583203"/>
            <a:ext cx="901240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1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DCE78BF3-617D-491E-AC9E-E8A1CCC282ED}"/>
              </a:ext>
            </a:extLst>
          </p:cNvPr>
          <p:cNvSpPr txBox="1"/>
          <p:nvPr/>
        </p:nvSpPr>
        <p:spPr>
          <a:xfrm>
            <a:off x="613611" y="983871"/>
            <a:ext cx="11578389" cy="400110"/>
          </a:xfrm>
          <a:prstGeom prst="rect">
            <a:avLst/>
          </a:prstGeom>
          <a:noFill/>
        </p:spPr>
        <p:txBody>
          <a:bodyPr wrap="square">
            <a:spAutoFit/>
          </a:bodyPr>
          <a:lstStyle/>
          <a:p>
            <a:pPr algn="just"/>
            <a:r>
              <a:rPr lang="ro-RO" sz="2000" i="1" dirty="0">
                <a:solidFill>
                  <a:schemeClr val="bg1"/>
                </a:solidFill>
                <a:latin typeface="Times New Roman" pitchFamily="18" charset="0"/>
                <a:cs typeface="Times New Roman" pitchFamily="18"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613611" y="1028343"/>
            <a:ext cx="11578389" cy="5632311"/>
          </a:xfrm>
          <a:prstGeom prst="rect">
            <a:avLst/>
          </a:prstGeom>
        </p:spPr>
        <p:txBody>
          <a:bodyPr wrap="square">
            <a:spAutoFit/>
          </a:bodyPr>
          <a:lstStyle/>
          <a:p>
            <a:endParaRPr lang="ro-RO"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p:txBody>
      </p:sp>
      <p:sp>
        <p:nvSpPr>
          <p:cNvPr id="1026" name="Rectangle 2"/>
          <p:cNvSpPr>
            <a:spLocks noChangeArrowheads="1"/>
          </p:cNvSpPr>
          <p:nvPr/>
        </p:nvSpPr>
        <p:spPr bwMode="auto">
          <a:xfrm>
            <a:off x="613611" y="2531878"/>
            <a:ext cx="105035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p:txBody>
      </p:sp>
      <p:sp>
        <p:nvSpPr>
          <p:cNvPr id="26625" name="Rectangle 1"/>
          <p:cNvSpPr>
            <a:spLocks noChangeArrowheads="1"/>
          </p:cNvSpPr>
          <p:nvPr/>
        </p:nvSpPr>
        <p:spPr bwMode="auto">
          <a:xfrm>
            <a:off x="613612" y="860911"/>
            <a:ext cx="94096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chemeClr val="bg1"/>
              </a:solidFill>
              <a:effectLst/>
              <a:latin typeface="Arial" pitchFamily="34" charset="0"/>
              <a:cs typeface="Arial" pitchFamily="34" charset="0"/>
            </a:endParaRPr>
          </a:p>
        </p:txBody>
      </p:sp>
      <p:sp>
        <p:nvSpPr>
          <p:cNvPr id="26626" name="Rectangle 2"/>
          <p:cNvSpPr>
            <a:spLocks noChangeArrowheads="1"/>
          </p:cNvSpPr>
          <p:nvPr/>
        </p:nvSpPr>
        <p:spPr bwMode="auto">
          <a:xfrm>
            <a:off x="0" y="1583203"/>
            <a:ext cx="901240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1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bg1"/>
              </a:solidFill>
              <a:effectLst/>
              <a:latin typeface="Arial" pitchFamily="34" charset="0"/>
              <a:cs typeface="Arial" pitchFamily="34" charset="0"/>
            </a:endParaRPr>
          </a:p>
        </p:txBody>
      </p:sp>
      <p:sp>
        <p:nvSpPr>
          <p:cNvPr id="11" name="TextBox 10"/>
          <p:cNvSpPr txBox="1"/>
          <p:nvPr/>
        </p:nvSpPr>
        <p:spPr>
          <a:xfrm>
            <a:off x="364050" y="2208712"/>
            <a:ext cx="11462992" cy="5355312"/>
          </a:xfrm>
          <a:prstGeom prst="rect">
            <a:avLst/>
          </a:prstGeom>
          <a:noFill/>
        </p:spPr>
        <p:txBody>
          <a:bodyPr wrap="square" rtlCol="0">
            <a:spAutoFit/>
          </a:bodyPr>
          <a:lstStyle/>
          <a:p>
            <a:pPr algn="just"/>
            <a:r>
              <a:rPr lang="ro-RO" dirty="0">
                <a:solidFill>
                  <a:schemeClr val="bg1"/>
                </a:solidFill>
                <a:latin typeface="Times New Roman" pitchFamily="18" charset="0"/>
                <a:cs typeface="Times New Roman" pitchFamily="18" charset="0"/>
              </a:rPr>
              <a:t>	Procesul tehnologiei a permis ca toate comportamentele menționate mai sus să poată avea loc si în mediul online, pe retele sociale , prin email sau alte platforme. Activitatea poartă numele de </a:t>
            </a:r>
            <a:r>
              <a:rPr lang="ro-RO" i="1" dirty="0">
                <a:solidFill>
                  <a:schemeClr val="bg1"/>
                </a:solidFill>
                <a:latin typeface="Times New Roman" pitchFamily="18" charset="0"/>
                <a:cs typeface="Times New Roman" pitchFamily="18" charset="0"/>
              </a:rPr>
              <a:t>cyberbullying</a:t>
            </a:r>
            <a:r>
              <a:rPr lang="ro-RO" dirty="0">
                <a:solidFill>
                  <a:schemeClr val="bg1"/>
                </a:solidFill>
                <a:latin typeface="Times New Roman" pitchFamily="18" charset="0"/>
                <a:cs typeface="Times New Roman" pitchFamily="18" charset="0"/>
              </a:rPr>
              <a:t> – acesta are loc mai facil, pentru că este mult mai ușor ca o persoană să se ascundă în spatele unor ecrane și să aibă anumite comportamente reprobabile. Mai mult, oricine deține un smartphone cu conexiune la Internet poate hărțui pe altcineva, fără a fi nevoit să își dezvăluie identitatea reală. Cyberbullying-ul nu mai este limitat de curtea școlii sau de colțurile străzii, ci poate avea loc 24 de ore din 24. Acesta presupune hărțuirea și amenințarea în mediul online și implică mai multe persoane, fără a necesita puterea fizică. Cyberbullying-ul se poate manifesta prin trimiterea unor mesaje amenințătoare sau intimidante prin e-mail, text, social-media și, inclusiv, prin furarea identității online, cu scopul de a răni și umili persoana respectivă. Unii  pot crea inclusiv un site web sau o pagină de social media pentru a umili pe altcineva.</a:t>
            </a: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endParaRP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DCE78BF3-617D-491E-AC9E-E8A1CCC282ED}"/>
              </a:ext>
            </a:extLst>
          </p:cNvPr>
          <p:cNvSpPr txBox="1"/>
          <p:nvPr/>
        </p:nvSpPr>
        <p:spPr>
          <a:xfrm>
            <a:off x="613611" y="983871"/>
            <a:ext cx="11578389" cy="400110"/>
          </a:xfrm>
          <a:prstGeom prst="rect">
            <a:avLst/>
          </a:prstGeom>
          <a:noFill/>
        </p:spPr>
        <p:txBody>
          <a:bodyPr wrap="square">
            <a:spAutoFit/>
          </a:bodyPr>
          <a:lstStyle/>
          <a:p>
            <a:pPr algn="just"/>
            <a:r>
              <a:rPr lang="ro-RO" sz="2000" i="1" dirty="0">
                <a:solidFill>
                  <a:schemeClr val="bg1"/>
                </a:solidFill>
                <a:latin typeface="Times New Roman" pitchFamily="18" charset="0"/>
                <a:cs typeface="Times New Roman" pitchFamily="18"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613611" y="1028343"/>
            <a:ext cx="11578389" cy="5632311"/>
          </a:xfrm>
          <a:prstGeom prst="rect">
            <a:avLst/>
          </a:prstGeom>
        </p:spPr>
        <p:txBody>
          <a:bodyPr wrap="square">
            <a:spAutoFit/>
          </a:bodyPr>
          <a:lstStyle/>
          <a:p>
            <a:endParaRPr lang="ro-RO"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p:txBody>
      </p:sp>
      <p:sp>
        <p:nvSpPr>
          <p:cNvPr id="1026" name="Rectangle 2"/>
          <p:cNvSpPr>
            <a:spLocks noChangeArrowheads="1"/>
          </p:cNvSpPr>
          <p:nvPr/>
        </p:nvSpPr>
        <p:spPr bwMode="auto">
          <a:xfrm>
            <a:off x="613611" y="2531878"/>
            <a:ext cx="105035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p:txBody>
      </p:sp>
      <p:sp>
        <p:nvSpPr>
          <p:cNvPr id="26625" name="Rectangle 1"/>
          <p:cNvSpPr>
            <a:spLocks noChangeArrowheads="1"/>
          </p:cNvSpPr>
          <p:nvPr/>
        </p:nvSpPr>
        <p:spPr bwMode="auto">
          <a:xfrm>
            <a:off x="613612" y="860911"/>
            <a:ext cx="94096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chemeClr val="bg1"/>
              </a:solidFill>
              <a:effectLst/>
              <a:latin typeface="Arial" pitchFamily="34" charset="0"/>
              <a:cs typeface="Arial" pitchFamily="34" charset="0"/>
            </a:endParaRPr>
          </a:p>
        </p:txBody>
      </p:sp>
      <p:sp>
        <p:nvSpPr>
          <p:cNvPr id="26626" name="Rectangle 2"/>
          <p:cNvSpPr>
            <a:spLocks noChangeArrowheads="1"/>
          </p:cNvSpPr>
          <p:nvPr/>
        </p:nvSpPr>
        <p:spPr bwMode="auto">
          <a:xfrm>
            <a:off x="0" y="1583203"/>
            <a:ext cx="901240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1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bg1"/>
              </a:solidFill>
              <a:effectLst/>
              <a:latin typeface="Arial" pitchFamily="34" charset="0"/>
              <a:cs typeface="Arial" pitchFamily="34" charset="0"/>
            </a:endParaRPr>
          </a:p>
        </p:txBody>
      </p:sp>
      <p:sp>
        <p:nvSpPr>
          <p:cNvPr id="11" name="TextBox 10"/>
          <p:cNvSpPr txBox="1"/>
          <p:nvPr/>
        </p:nvSpPr>
        <p:spPr>
          <a:xfrm>
            <a:off x="364050" y="2208712"/>
            <a:ext cx="11462992" cy="3139321"/>
          </a:xfrm>
          <a:prstGeom prst="rect">
            <a:avLst/>
          </a:prstGeom>
          <a:noFill/>
        </p:spPr>
        <p:txBody>
          <a:bodyPr wrap="square" rtlCol="0">
            <a:spAutoFit/>
          </a:bodyPr>
          <a:lstStyle/>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endParaRPr>
          </a:p>
        </p:txBody>
      </p:sp>
      <p:sp>
        <p:nvSpPr>
          <p:cNvPr id="10" name="TextBox 9"/>
          <p:cNvSpPr txBox="1"/>
          <p:nvPr/>
        </p:nvSpPr>
        <p:spPr>
          <a:xfrm>
            <a:off x="516450" y="2361112"/>
            <a:ext cx="11462992" cy="4247317"/>
          </a:xfrm>
          <a:prstGeom prst="rect">
            <a:avLst/>
          </a:prstGeom>
          <a:noFill/>
        </p:spPr>
        <p:txBody>
          <a:bodyPr wrap="square" rtlCol="0">
            <a:spAutoFit/>
          </a:bodyPr>
          <a:lstStyle/>
          <a:p>
            <a:pPr algn="just"/>
            <a:r>
              <a:rPr lang="ro-RO" dirty="0">
                <a:solidFill>
                  <a:schemeClr val="bg1"/>
                </a:solidFill>
                <a:latin typeface="Times New Roman" pitchFamily="18" charset="0"/>
                <a:cs typeface="Times New Roman" pitchFamily="18" charset="0"/>
              </a:rPr>
              <a:t>Efectele bullying-ului asupra copilului</a:t>
            </a:r>
          </a:p>
          <a:p>
            <a:pPr algn="just"/>
            <a:r>
              <a:rPr lang="ro-RO" dirty="0">
                <a:solidFill>
                  <a:schemeClr val="bg1"/>
                </a:solidFill>
                <a:latin typeface="Times New Roman" pitchFamily="18" charset="0"/>
                <a:cs typeface="Times New Roman" pitchFamily="18" charset="0"/>
              </a:rPr>
              <a:t>Bullying-ul are efecte negative asupra sănătății victimei și a familiei acesteia, atât pe termen scurt, cât și pe termen lung. Efectele acestui fenomen pot fi:</a:t>
            </a:r>
          </a:p>
          <a:p>
            <a:r>
              <a:rPr lang="ro-RO" dirty="0">
                <a:solidFill>
                  <a:schemeClr val="bg1"/>
                </a:solidFill>
                <a:latin typeface="Times New Roman" pitchFamily="18" charset="0"/>
                <a:cs typeface="Times New Roman" pitchFamily="18" charset="0"/>
              </a:rPr>
              <a:t>- Izolare socială;</a:t>
            </a:r>
          </a:p>
          <a:p>
            <a:r>
              <a:rPr lang="ro-RO" dirty="0">
                <a:solidFill>
                  <a:schemeClr val="bg1"/>
                </a:solidFill>
                <a:latin typeface="Times New Roman" pitchFamily="18" charset="0"/>
                <a:cs typeface="Times New Roman" pitchFamily="18" charset="0"/>
              </a:rPr>
              <a:t>•	Răni produse la nivel fizic și efectele acestora la nivel psihic: lovituri, contuzii, care contribuie la un nivel de stres ridicat; anxietate; depresie;</a:t>
            </a:r>
          </a:p>
          <a:p>
            <a:r>
              <a:rPr lang="ro-RO" dirty="0">
                <a:solidFill>
                  <a:schemeClr val="bg1"/>
                </a:solidFill>
                <a:latin typeface="Times New Roman" pitchFamily="18" charset="0"/>
                <a:cs typeface="Times New Roman" pitchFamily="18" charset="0"/>
              </a:rPr>
              <a:t>•	Afecțiuni ale pielii, problemele cu stomacul și inima, care pot fi agravate din cauza stresului resimțit atunci când un copil este agresat;</a:t>
            </a:r>
          </a:p>
          <a:p>
            <a:r>
              <a:rPr lang="ro-RO" dirty="0">
                <a:solidFill>
                  <a:schemeClr val="bg1"/>
                </a:solidFill>
                <a:latin typeface="Times New Roman" pitchFamily="18" charset="0"/>
                <a:cs typeface="Times New Roman" pitchFamily="18" charset="0"/>
              </a:rPr>
              <a:t>•	Un sistem imunitar scăzut și alte afecțiuni cauzate de anxietate și stres;</a:t>
            </a:r>
          </a:p>
          <a:p>
            <a:r>
              <a:rPr lang="ro-RO" dirty="0">
                <a:solidFill>
                  <a:schemeClr val="bg1"/>
                </a:solidFill>
                <a:latin typeface="Times New Roman" pitchFamily="18" charset="0"/>
                <a:cs typeface="Times New Roman" pitchFamily="18" charset="0"/>
              </a:rPr>
              <a:t>•	Apariția unui sentiment de rușine;</a:t>
            </a:r>
          </a:p>
          <a:p>
            <a:r>
              <a:rPr lang="ro-RO" dirty="0">
                <a:solidFill>
                  <a:schemeClr val="bg1"/>
                </a:solidFill>
                <a:latin typeface="Times New Roman" pitchFamily="18" charset="0"/>
                <a:cs typeface="Times New Roman" pitchFamily="18" charset="0"/>
              </a:rPr>
              <a:t>•	Tulburări ale somnului;</a:t>
            </a:r>
          </a:p>
          <a:p>
            <a:r>
              <a:rPr lang="ro-RO" dirty="0">
                <a:solidFill>
                  <a:schemeClr val="bg1"/>
                </a:solidFill>
                <a:latin typeface="Times New Roman" pitchFamily="18" charset="0"/>
                <a:cs typeface="Times New Roman" pitchFamily="18" charset="0"/>
              </a:rPr>
              <a:t>•	Modificări ale obiceiurilor alimentare;</a:t>
            </a:r>
          </a:p>
          <a:p>
            <a:r>
              <a:rPr lang="ro-RO" dirty="0">
                <a:solidFill>
                  <a:schemeClr val="bg1"/>
                </a:solidFill>
                <a:latin typeface="Times New Roman" pitchFamily="18" charset="0"/>
                <a:cs typeface="Times New Roman" pitchFamily="18" charset="0"/>
              </a:rPr>
              <a:t>•	Scăderea stimei de sine;</a:t>
            </a:r>
          </a:p>
          <a:p>
            <a:r>
              <a:rPr lang="ro-RO" dirty="0">
                <a:solidFill>
                  <a:schemeClr val="bg1"/>
                </a:solidFill>
                <a:latin typeface="Times New Roman" pitchFamily="18" charset="0"/>
                <a:cs typeface="Times New Roman" pitchFamily="18" charset="0"/>
              </a:rPr>
              <a:t>•	Performanțe școlare reduse din cauza scăderii capacității de concentrare;</a:t>
            </a:r>
          </a:p>
          <a:p>
            <a:pPr algn="just"/>
            <a:endParaRPr lang="ro-RO"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DCE78BF3-617D-491E-AC9E-E8A1CCC282ED}"/>
              </a:ext>
            </a:extLst>
          </p:cNvPr>
          <p:cNvSpPr txBox="1"/>
          <p:nvPr/>
        </p:nvSpPr>
        <p:spPr>
          <a:xfrm>
            <a:off x="613611" y="983871"/>
            <a:ext cx="11578389" cy="400110"/>
          </a:xfrm>
          <a:prstGeom prst="rect">
            <a:avLst/>
          </a:prstGeom>
          <a:noFill/>
        </p:spPr>
        <p:txBody>
          <a:bodyPr wrap="square">
            <a:spAutoFit/>
          </a:bodyPr>
          <a:lstStyle/>
          <a:p>
            <a:pPr algn="just"/>
            <a:r>
              <a:rPr lang="ro-RO" sz="2000" i="1" dirty="0">
                <a:solidFill>
                  <a:schemeClr val="bg1"/>
                </a:solidFill>
                <a:latin typeface="Times New Roman" pitchFamily="18" charset="0"/>
                <a:cs typeface="Times New Roman" pitchFamily="18"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613611" y="1028343"/>
            <a:ext cx="11578389" cy="5632311"/>
          </a:xfrm>
          <a:prstGeom prst="rect">
            <a:avLst/>
          </a:prstGeom>
        </p:spPr>
        <p:txBody>
          <a:bodyPr wrap="square">
            <a:spAutoFit/>
          </a:bodyPr>
          <a:lstStyle/>
          <a:p>
            <a:endParaRPr lang="ro-RO"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a:p>
            <a:pPr lvl="0"/>
            <a:endParaRPr lang="ro-RO" b="1" dirty="0">
              <a:solidFill>
                <a:schemeClr val="bg1"/>
              </a:solidFill>
              <a:latin typeface="Times New Roman" pitchFamily="18" charset="0"/>
              <a:cs typeface="Times New Roman" pitchFamily="18" charset="0"/>
            </a:endParaRPr>
          </a:p>
        </p:txBody>
      </p:sp>
      <p:sp>
        <p:nvSpPr>
          <p:cNvPr id="1026" name="Rectangle 2"/>
          <p:cNvSpPr>
            <a:spLocks noChangeArrowheads="1"/>
          </p:cNvSpPr>
          <p:nvPr/>
        </p:nvSpPr>
        <p:spPr bwMode="auto">
          <a:xfrm>
            <a:off x="613611" y="2531878"/>
            <a:ext cx="105035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o-RO" sz="2000" b="0" i="0" u="none" strike="noStrike" cap="none" normalizeH="0" baseline="0" dirty="0">
              <a:ln>
                <a:noFill/>
              </a:ln>
              <a:solidFill>
                <a:schemeClr val="bg1"/>
              </a:solidFill>
              <a:effectLst/>
              <a:latin typeface="Times New Roman" pitchFamily="18" charset="0"/>
              <a:cs typeface="Times New Roman" pitchFamily="18" charset="0"/>
            </a:endParaRPr>
          </a:p>
        </p:txBody>
      </p:sp>
      <p:sp>
        <p:nvSpPr>
          <p:cNvPr id="26625" name="Rectangle 1"/>
          <p:cNvSpPr>
            <a:spLocks noChangeArrowheads="1"/>
          </p:cNvSpPr>
          <p:nvPr/>
        </p:nvSpPr>
        <p:spPr bwMode="auto">
          <a:xfrm>
            <a:off x="613612" y="860911"/>
            <a:ext cx="94096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o-RO"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o-RO"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o-RO"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chemeClr val="bg1"/>
              </a:solidFill>
              <a:effectLst/>
              <a:latin typeface="Arial" pitchFamily="34" charset="0"/>
              <a:cs typeface="Arial" pitchFamily="34" charset="0"/>
            </a:endParaRPr>
          </a:p>
        </p:txBody>
      </p:sp>
      <p:sp>
        <p:nvSpPr>
          <p:cNvPr id="26626" name="Rectangle 2"/>
          <p:cNvSpPr>
            <a:spLocks noChangeArrowheads="1"/>
          </p:cNvSpPr>
          <p:nvPr/>
        </p:nvSpPr>
        <p:spPr bwMode="auto">
          <a:xfrm>
            <a:off x="0" y="1583203"/>
            <a:ext cx="901240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1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bg1"/>
              </a:solidFill>
              <a:effectLst/>
              <a:latin typeface="Arial" pitchFamily="34" charset="0"/>
              <a:cs typeface="Arial" pitchFamily="34" charset="0"/>
            </a:endParaRPr>
          </a:p>
        </p:txBody>
      </p:sp>
      <p:sp>
        <p:nvSpPr>
          <p:cNvPr id="11" name="TextBox 10"/>
          <p:cNvSpPr txBox="1"/>
          <p:nvPr/>
        </p:nvSpPr>
        <p:spPr>
          <a:xfrm>
            <a:off x="364050" y="2208712"/>
            <a:ext cx="11462992" cy="3139321"/>
          </a:xfrm>
          <a:prstGeom prst="rect">
            <a:avLst/>
          </a:prstGeom>
          <a:noFill/>
        </p:spPr>
        <p:txBody>
          <a:bodyPr wrap="square" rtlCol="0">
            <a:spAutoFit/>
          </a:bodyPr>
          <a:lstStyle/>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endParaRPr>
          </a:p>
        </p:txBody>
      </p:sp>
      <p:sp>
        <p:nvSpPr>
          <p:cNvPr id="10" name="TextBox 9"/>
          <p:cNvSpPr txBox="1"/>
          <p:nvPr/>
        </p:nvSpPr>
        <p:spPr>
          <a:xfrm>
            <a:off x="516450" y="983871"/>
            <a:ext cx="11462992" cy="8679299"/>
          </a:xfrm>
          <a:prstGeom prst="rect">
            <a:avLst/>
          </a:prstGeom>
          <a:noFill/>
        </p:spPr>
        <p:txBody>
          <a:bodyPr wrap="square" rtlCol="0">
            <a:spAutoFit/>
          </a:bodyPr>
          <a:lstStyle/>
          <a:p>
            <a:r>
              <a:rPr lang="ro-RO" dirty="0">
                <a:solidFill>
                  <a:schemeClr val="bg1"/>
                </a:solidFill>
                <a:latin typeface="Times New Roman" pitchFamily="18" charset="0"/>
                <a:cs typeface="Times New Roman" pitchFamily="18" charset="0"/>
              </a:rPr>
              <a:t>	Copiii care sunt hărțuiți suferă atât pe plan emoțional, cât și social, pentru că le este greu să își facă prieteni, astfel că vor avea o stimă de sine scăzută: vor începe să creadă că ceea ce se spune despre ei este adevărat. Victimele bullying-ului pot experimenta mai multe emoții: tristețe, mâhnire, frustrare, singurătate și izolare. </a:t>
            </a:r>
          </a:p>
          <a:p>
            <a:r>
              <a:rPr lang="ro-RO" dirty="0">
                <a:solidFill>
                  <a:schemeClr val="bg1"/>
                </a:solidFill>
                <a:latin typeface="Times New Roman" pitchFamily="18" charset="0"/>
                <a:cs typeface="Times New Roman" pitchFamily="18" charset="0"/>
              </a:rPr>
              <a:t>Mai mult, și părinții victimelor pot experimenta un sentiment de eșec cu privire la creșterea și îngrijirea copilului lor și pot fi copleșiți de întreaga situație.</a:t>
            </a:r>
          </a:p>
          <a:p>
            <a:r>
              <a:rPr lang="ro-RO" dirty="0">
                <a:solidFill>
                  <a:schemeClr val="bg1"/>
                </a:solidFill>
                <a:latin typeface="Times New Roman" pitchFamily="18" charset="0"/>
                <a:cs typeface="Times New Roman" pitchFamily="18" charset="0"/>
              </a:rPr>
              <a:t>	Când apar acte de violență intre copii, în mediul școlar, părintele încearcă să găsească o explicație care să justifice faptele petrecute, însă, de cele mai multe ori, ajunge la concluzia „ca ei sunt de vină”, sau că „unii copii sunt răi de la naștere”.</a:t>
            </a:r>
          </a:p>
          <a:p>
            <a:r>
              <a:rPr lang="ro-RO" dirty="0">
                <a:solidFill>
                  <a:schemeClr val="bg1"/>
                </a:solidFill>
                <a:latin typeface="Times New Roman" pitchFamily="18" charset="0"/>
                <a:cs typeface="Times New Roman" pitchFamily="18" charset="0"/>
              </a:rPr>
              <a:t>Cu toate că unele cercetări genetice arată că pot exista persoane care să fie predispuse spre violență mai mult decât altele, majoritatea studiilor subliniază că actele agresive sunt influențate de mediul în care indivizii își desfășoară activitatea și de educația pe care o primesc. Intre frustrare și agresivitate există o legătură foarte strânsă. Astfel, frustrarea, situație  în care individul este împiedicat să obțină ceva care îi provoacă plăcere, generează o stare de nemulțumire care îl împinge pe copil să se manifeste agresiv. Această teorie ne ajută să ne explicăm de ce, după ce au petercut mult timp în casă sau în sala de clasă, unii copii ies afară trântind ușile, urlând, lovind.</a:t>
            </a:r>
          </a:p>
          <a:p>
            <a:r>
              <a:rPr lang="ro-RO" dirty="0">
                <a:solidFill>
                  <a:schemeClr val="bg1"/>
                </a:solidFill>
                <a:latin typeface="Times New Roman" pitchFamily="18" charset="0"/>
                <a:cs typeface="Times New Roman" pitchFamily="18" charset="0"/>
              </a:rPr>
              <a:t>Violența care apare printre copii nu se datorează faptului că unii sunt mai agresivi din naștere decât alții. Manifestările pot lua naștere ca urmare a mediului în care trăiesc, a modelelor pe care le urmează.</a:t>
            </a:r>
          </a:p>
          <a:p>
            <a:r>
              <a:rPr lang="ro-RO" dirty="0">
                <a:solidFill>
                  <a:schemeClr val="bg1"/>
                </a:solidFill>
                <a:latin typeface="Times New Roman" pitchFamily="18" charset="0"/>
                <a:cs typeface="Times New Roman" pitchFamily="18" charset="0"/>
              </a:rPr>
              <a:t>	Prin urmare, părintele joacă un rol foarte important în educarea  copilului, încât să-l deprindă să poată face față conflictelor în mod pașnic.</a:t>
            </a:r>
          </a:p>
          <a:p>
            <a:endParaRPr lang="ro-RO" dirty="0">
              <a:solidFill>
                <a:schemeClr val="bg1"/>
              </a:solidFill>
              <a:latin typeface="Times New Roman" pitchFamily="18" charset="0"/>
              <a:cs typeface="Times New Roman" pitchFamily="18" charset="0"/>
            </a:endParaRPr>
          </a:p>
          <a:p>
            <a:r>
              <a:rPr lang="ro-RO" dirty="0">
                <a:solidFill>
                  <a:schemeClr val="bg1"/>
                </a:solidFill>
                <a:latin typeface="Times New Roman" pitchFamily="18" charset="0"/>
                <a:cs typeface="Times New Roman" pitchFamily="18" charset="0"/>
              </a:rPr>
              <a:t>                     </a:t>
            </a: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a:p>
            <a:pPr algn="just"/>
            <a:endParaRPr lang="ro-RO"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id="{E9D0AB0F-19DA-2C4C-AD0C-8AAFE206B00A}"/>
              </a:ext>
            </a:extLst>
          </p:cNvPr>
          <p:cNvSpPr>
            <a:spLocks noGrp="1"/>
          </p:cNvSpPr>
          <p:nvPr>
            <p:ph type="ctrTitle"/>
          </p:nvPr>
        </p:nvSpPr>
        <p:spPr>
          <a:xfrm>
            <a:off x="6096000" y="3278953"/>
            <a:ext cx="5007531"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VĂ MULȚUMIM !</a:t>
            </a:r>
            <a:endParaRPr lang="en-GB" sz="4000" b="1" i="1" dirty="0">
              <a:solidFill>
                <a:srgbClr val="FF0000"/>
              </a:solidFill>
              <a:latin typeface="Arial" panose="020B0604020202020204" pitchFamily="34" charset="0"/>
              <a:cs typeface="Arial" panose="020B0604020202020204" pitchFamily="34" charset="0"/>
            </a:endParaRPr>
          </a:p>
        </p:txBody>
      </p:sp>
      <p:sp>
        <p:nvSpPr>
          <p:cNvPr id="7" name="Tittel 3">
            <a:extLst>
              <a:ext uri="{FF2B5EF4-FFF2-40B4-BE49-F238E27FC236}">
                <a16:creationId xmlns:a16="http://schemas.microsoft.com/office/drawing/2014/main" id="{D458F1DB-CBBF-F441-B7F0-6B1AC5AC5E83}"/>
              </a:ext>
            </a:extLst>
          </p:cNvPr>
          <p:cNvSpPr txBox="1">
            <a:spLocks/>
          </p:cNvSpPr>
          <p:nvPr/>
        </p:nvSpPr>
        <p:spPr>
          <a:xfrm>
            <a:off x="365760" y="5256656"/>
            <a:ext cx="2606040" cy="321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err="1">
                <a:solidFill>
                  <a:schemeClr val="bg1"/>
                </a:solidFill>
                <a:latin typeface="Arial" panose="020B0604020202020204" pitchFamily="34" charset="0"/>
                <a:cs typeface="Arial" panose="020B0604020202020204" pitchFamily="34" charset="0"/>
              </a:rPr>
              <a:t>Proiect</a:t>
            </a:r>
            <a:r>
              <a:rPr lang="en-GB" sz="1800" b="1" dirty="0">
                <a:solidFill>
                  <a:schemeClr val="bg1"/>
                </a:solidFill>
                <a:latin typeface="Arial" panose="020B0604020202020204" pitchFamily="34" charset="0"/>
                <a:cs typeface="Arial" panose="020B0604020202020204" pitchFamily="34" charset="0"/>
              </a:rPr>
              <a:t> </a:t>
            </a:r>
            <a:r>
              <a:rPr lang="en-GB" sz="1800" b="1" dirty="0" err="1">
                <a:solidFill>
                  <a:schemeClr val="bg1"/>
                </a:solidFill>
                <a:latin typeface="Arial" panose="020B0604020202020204" pitchFamily="34" charset="0"/>
                <a:cs typeface="Arial" panose="020B0604020202020204" pitchFamily="34" charset="0"/>
              </a:rPr>
              <a:t>derulat</a:t>
            </a:r>
            <a:r>
              <a:rPr lang="en-GB" sz="1800" b="1" dirty="0">
                <a:solidFill>
                  <a:schemeClr val="bg1"/>
                </a:solidFill>
                <a:latin typeface="Arial" panose="020B0604020202020204" pitchFamily="34" charset="0"/>
                <a:cs typeface="Arial" panose="020B0604020202020204" pitchFamily="34" charset="0"/>
              </a:rPr>
              <a:t> de</a:t>
            </a:r>
          </a:p>
        </p:txBody>
      </p:sp>
      <p:pic>
        <p:nvPicPr>
          <p:cNvPr id="15" name="Imagine 14">
            <a:extLst>
              <a:ext uri="{FF2B5EF4-FFF2-40B4-BE49-F238E27FC236}">
                <a16:creationId xmlns:a16="http://schemas.microsoft.com/office/drawing/2014/main" id="{9CCAC15B-13D6-433C-A640-56929B872383}"/>
              </a:ext>
            </a:extLst>
          </p:cNvPr>
          <p:cNvPicPr>
            <a:picLocks noChangeAspect="1"/>
          </p:cNvPicPr>
          <p:nvPr/>
        </p:nvPicPr>
        <p:blipFill>
          <a:blip r:embed="rId5"/>
          <a:stretch>
            <a:fillRect/>
          </a:stretch>
        </p:blipFill>
        <p:spPr>
          <a:xfrm>
            <a:off x="365760" y="328166"/>
            <a:ext cx="2606040" cy="1264920"/>
          </a:xfrm>
          <a:prstGeom prst="rect">
            <a:avLst/>
          </a:prstGeom>
        </p:spPr>
      </p:pic>
      <p:pic>
        <p:nvPicPr>
          <p:cNvPr id="3" name="Imagine 2">
            <a:extLst>
              <a:ext uri="{FF2B5EF4-FFF2-40B4-BE49-F238E27FC236}">
                <a16:creationId xmlns:a16="http://schemas.microsoft.com/office/drawing/2014/main" id="{BE94FAAF-6EAA-46F8-8310-498F54B937ED}"/>
              </a:ext>
            </a:extLst>
          </p:cNvPr>
          <p:cNvPicPr>
            <a:picLocks noChangeAspect="1"/>
          </p:cNvPicPr>
          <p:nvPr/>
        </p:nvPicPr>
        <p:blipFill>
          <a:blip r:embed="rId6"/>
          <a:stretch>
            <a:fillRect/>
          </a:stretch>
        </p:blipFill>
        <p:spPr>
          <a:xfrm>
            <a:off x="365760" y="5555854"/>
            <a:ext cx="2606040" cy="1110343"/>
          </a:xfrm>
          <a:prstGeom prst="rect">
            <a:avLst/>
          </a:prstGeom>
          <a:solidFill>
            <a:schemeClr val="tx1"/>
          </a:solidFill>
        </p:spPr>
      </p:pic>
      <p:sp>
        <p:nvSpPr>
          <p:cNvPr id="11" name="CasetăText 10">
            <a:extLst>
              <a:ext uri="{FF2B5EF4-FFF2-40B4-BE49-F238E27FC236}">
                <a16:creationId xmlns:a16="http://schemas.microsoft.com/office/drawing/2014/main" id="{31CFAEE0-4C91-4CFE-8B91-72EF59EE5DEB}"/>
              </a:ext>
            </a:extLst>
          </p:cNvPr>
          <p:cNvSpPr txBox="1"/>
          <p:nvPr/>
        </p:nvSpPr>
        <p:spPr>
          <a:xfrm>
            <a:off x="3159522" y="5582430"/>
            <a:ext cx="8757337" cy="1169551"/>
          </a:xfrm>
          <a:prstGeom prst="rect">
            <a:avLst/>
          </a:prstGeom>
          <a:noFill/>
        </p:spPr>
        <p:txBody>
          <a:bodyPr wrap="square">
            <a:spAutoFit/>
          </a:bodyPr>
          <a:lstStyle/>
          <a:p>
            <a:pPr algn="ct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Lucrăm împreună pentru o </a:t>
            </a:r>
            <a:r>
              <a:rPr lang="ro-RO"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Europă</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32EA60"/>
                </a:solidFill>
                <a:effectLst/>
                <a:latin typeface="Arial" panose="020B0604020202020204" pitchFamily="34" charset="0"/>
                <a:ea typeface="Calibri" panose="020F0502020204030204" pitchFamily="34" charset="0"/>
                <a:cs typeface="Times New Roman" panose="02020603050405020304" pitchFamily="18" charset="0"/>
              </a:rPr>
              <a:t>verde</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FF0105"/>
                </a:solidFill>
                <a:effectLst/>
                <a:latin typeface="Arial" panose="020B0604020202020204" pitchFamily="34" charset="0"/>
                <a:ea typeface="Calibri" panose="020F0502020204030204" pitchFamily="34" charset="0"/>
                <a:cs typeface="Times New Roman" panose="02020603050405020304" pitchFamily="18" charset="0"/>
              </a:rPr>
              <a:t>competitivă </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 </a:t>
            </a:r>
            <a:r>
              <a:rPr lang="ro-RO" sz="1400" b="1" dirty="0">
                <a:solidFill>
                  <a:srgbClr val="0012E9"/>
                </a:solidFill>
                <a:effectLst/>
                <a:latin typeface="Arial" panose="020B0604020202020204" pitchFamily="34" charset="0"/>
                <a:ea typeface="Calibri" panose="020F0502020204030204" pitchFamily="34" charset="0"/>
                <a:cs typeface="Times New Roman" panose="02020603050405020304" pitchFamily="18" charset="0"/>
              </a:rPr>
              <a:t>incluzivă</a:t>
            </a: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Proiect</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derulat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ro-RO" sz="1400" b="0" i="0" u="none" strike="noStrike" baseline="0" dirty="0">
                <a:solidFill>
                  <a:schemeClr val="bg1"/>
                </a:solidFill>
                <a:latin typeface="Arial" panose="020B0604020202020204" pitchFamily="34" charset="0"/>
                <a:cs typeface="Arial" panose="020B0604020202020204" pitchFamily="34" charset="0"/>
              </a:rPr>
              <a:t>Fundația World Vision România</a:t>
            </a:r>
            <a:r>
              <a:rPr lang="en-US" sz="1400" b="0" i="0" u="none" strike="noStrike" baseline="0" dirty="0">
                <a:solidFill>
                  <a:schemeClr val="bg1"/>
                </a:solidFill>
                <a:latin typeface="Arial" panose="020B0604020202020204" pitchFamily="34" charset="0"/>
                <a:cs typeface="Arial" panose="020B0604020202020204" pitchFamily="34" charset="0"/>
              </a:rPr>
              <a:t> cu </a:t>
            </a:r>
            <a:r>
              <a:rPr lang="en-US" sz="1400" b="0" i="0" u="none" strike="noStrike" baseline="0" dirty="0" err="1">
                <a:solidFill>
                  <a:schemeClr val="bg1"/>
                </a:solidFill>
                <a:latin typeface="Arial" panose="020B0604020202020204" pitchFamily="34" charset="0"/>
                <a:cs typeface="Arial" panose="020B0604020202020204" pitchFamily="34" charset="0"/>
              </a:rPr>
              <a:t>sprijinul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financiar</a:t>
            </a:r>
            <a:r>
              <a:rPr lang="en-US" sz="1400" b="0" i="0" u="none" strike="noStrike" baseline="0" dirty="0">
                <a:solidFill>
                  <a:schemeClr val="bg1"/>
                </a:solidFill>
                <a:latin typeface="Arial" panose="020B0604020202020204" pitchFamily="34" charset="0"/>
                <a:cs typeface="Arial" panose="020B0604020202020204" pitchFamily="34" charset="0"/>
              </a:rPr>
              <a:t> Active Citizens Fund </a:t>
            </a:r>
            <a:r>
              <a:rPr lang="en-US" sz="1400" b="0" i="0" u="none" strike="noStrike" baseline="0" dirty="0" err="1">
                <a:solidFill>
                  <a:schemeClr val="bg1"/>
                </a:solidFill>
                <a:latin typeface="Arial" panose="020B0604020202020204" pitchFamily="34" charset="0"/>
                <a:cs typeface="Arial" panose="020B0604020202020204" pitchFamily="34" charset="0"/>
              </a:rPr>
              <a:t>România</a:t>
            </a:r>
            <a:r>
              <a:rPr lang="en-US" sz="1400" b="0" i="0" u="none" strike="noStrike" baseline="0" dirty="0">
                <a:solidFill>
                  <a:schemeClr val="bg1"/>
                </a:solidFill>
                <a:latin typeface="Arial" panose="020B0604020202020204" pitchFamily="34" charset="0"/>
                <a:cs typeface="Arial" panose="020B0604020202020204" pitchFamily="34" charset="0"/>
              </a:rPr>
              <a:t>, program </a:t>
            </a:r>
            <a:r>
              <a:rPr lang="en-US" sz="1400" b="0" i="0" u="none" strike="noStrike" baseline="0" dirty="0" err="1">
                <a:solidFill>
                  <a:schemeClr val="bg1"/>
                </a:solidFill>
                <a:latin typeface="Arial" panose="020B0604020202020204" pitchFamily="34" charset="0"/>
                <a:cs typeface="Arial" panose="020B0604020202020204" pitchFamily="34" charset="0"/>
              </a:rPr>
              <a:t>finanțat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en-US" sz="1400" b="0" i="0" u="none" strike="noStrike" baseline="0" dirty="0" err="1">
                <a:solidFill>
                  <a:schemeClr val="bg1"/>
                </a:solidFill>
                <a:latin typeface="Arial" panose="020B0604020202020204" pitchFamily="34" charset="0"/>
                <a:cs typeface="Arial" panose="020B0604020202020204" pitchFamily="34" charset="0"/>
              </a:rPr>
              <a:t>Islanda</a:t>
            </a:r>
            <a:r>
              <a:rPr lang="en-US" sz="1400" b="0" i="0" u="none" strike="noStrike" baseline="0" dirty="0">
                <a:solidFill>
                  <a:schemeClr val="bg1"/>
                </a:solidFill>
                <a:latin typeface="Arial" panose="020B0604020202020204" pitchFamily="34" charset="0"/>
                <a:cs typeface="Arial" panose="020B0604020202020204" pitchFamily="34" charset="0"/>
              </a:rPr>
              <a:t>,</a:t>
            </a:r>
            <a:r>
              <a:rPr lang="ro-RO" sz="1400" b="0" i="0" u="none" strike="noStrike" baseline="0" dirty="0">
                <a:solidFill>
                  <a:schemeClr val="bg1"/>
                </a:solidFill>
                <a:latin typeface="Arial" panose="020B0604020202020204" pitchFamily="34" charset="0"/>
                <a:cs typeface="Arial" panose="020B0604020202020204" pitchFamily="34" charset="0"/>
              </a:rPr>
              <a:t> </a:t>
            </a:r>
            <a:r>
              <a:rPr lang="de-DE" sz="1400" b="0" i="0" u="none" strike="noStrike" baseline="0" dirty="0">
                <a:solidFill>
                  <a:schemeClr val="bg1"/>
                </a:solidFill>
                <a:latin typeface="Arial" panose="020B0604020202020204" pitchFamily="34" charset="0"/>
                <a:cs typeface="Arial" panose="020B0604020202020204" pitchFamily="34" charset="0"/>
              </a:rPr>
              <a:t>Liechtenstein și Norvegia prin Granturile SEE 2014-2021</a:t>
            </a:r>
            <a:r>
              <a:rPr lang="ro-RO" sz="1400" b="0" i="0" u="none" strike="noStrike" baseline="0" dirty="0">
                <a:solidFill>
                  <a:schemeClr val="bg1"/>
                </a:solidFill>
                <a:latin typeface="Arial" panose="020B0604020202020204" pitchFamily="34" charset="0"/>
                <a:cs typeface="Arial" panose="020B0604020202020204" pitchFamily="34" charset="0"/>
              </a:rPr>
              <a:t>.</a:t>
            </a: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Conținutul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acestui</a:t>
            </a:r>
            <a:r>
              <a:rPr lang="ro-RO"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a:solidFill>
                  <a:schemeClr val="bg1"/>
                </a:solidFill>
                <a:latin typeface="Arial" panose="020B0604020202020204" pitchFamily="34" charset="0"/>
                <a:cs typeface="Arial" panose="020B0604020202020204" pitchFamily="34" charset="0"/>
              </a:rPr>
              <a:t>material nu </a:t>
            </a:r>
            <a:r>
              <a:rPr lang="en-US" sz="1400" b="0" i="0" u="none" strike="noStrike" baseline="0" dirty="0" err="1">
                <a:solidFill>
                  <a:schemeClr val="bg1"/>
                </a:solidFill>
                <a:latin typeface="Arial" panose="020B0604020202020204" pitchFamily="34" charset="0"/>
                <a:cs typeface="Arial" panose="020B0604020202020204" pitchFamily="34" charset="0"/>
              </a:rPr>
              <a:t>reprezintă</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în</a:t>
            </a:r>
            <a:r>
              <a:rPr lang="en-US" sz="1400" b="0" i="0" u="none" strike="noStrike" baseline="0" dirty="0">
                <a:solidFill>
                  <a:schemeClr val="bg1"/>
                </a:solidFill>
                <a:latin typeface="Arial" panose="020B0604020202020204" pitchFamily="34" charset="0"/>
                <a:cs typeface="Arial" panose="020B0604020202020204" pitchFamily="34" charset="0"/>
              </a:rPr>
              <a:t> mod </a:t>
            </a:r>
            <a:r>
              <a:rPr lang="en-US" sz="1400" b="0" i="0" u="none" strike="noStrike" baseline="0" dirty="0" err="1">
                <a:solidFill>
                  <a:schemeClr val="bg1"/>
                </a:solidFill>
                <a:latin typeface="Arial" panose="020B0604020202020204" pitchFamily="34" charset="0"/>
                <a:cs typeface="Arial" panose="020B0604020202020204" pitchFamily="34" charset="0"/>
              </a:rPr>
              <a:t>necesar</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poziția</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oficială</a:t>
            </a:r>
            <a:r>
              <a:rPr lang="en-US" sz="1400" b="0" i="0" u="none" strike="noStrike" baseline="0" dirty="0">
                <a:solidFill>
                  <a:schemeClr val="bg1"/>
                </a:solidFill>
                <a:latin typeface="Arial" panose="020B0604020202020204" pitchFamily="34" charset="0"/>
                <a:cs typeface="Arial" panose="020B0604020202020204" pitchFamily="34" charset="0"/>
              </a:rPr>
              <a:t> a </a:t>
            </a:r>
            <a:r>
              <a:rPr lang="en-US" sz="1400" b="0" i="0" u="none" strike="noStrike" baseline="0" dirty="0" err="1">
                <a:solidFill>
                  <a:schemeClr val="bg1"/>
                </a:solidFill>
                <a:latin typeface="Arial" panose="020B0604020202020204" pitchFamily="34" charset="0"/>
                <a:cs typeface="Arial" panose="020B0604020202020204" pitchFamily="34" charset="0"/>
              </a:rPr>
              <a:t>Granturilor</a:t>
            </a:r>
            <a:r>
              <a:rPr lang="en-US" sz="1400" b="0" i="0" u="none" strike="noStrike" baseline="0" dirty="0">
                <a:solidFill>
                  <a:schemeClr val="bg1"/>
                </a:solidFill>
                <a:latin typeface="Arial" panose="020B0604020202020204" pitchFamily="34" charset="0"/>
                <a:cs typeface="Arial" panose="020B0604020202020204" pitchFamily="34" charset="0"/>
              </a:rPr>
              <a:t> SEE </a:t>
            </a:r>
            <a:r>
              <a:rPr lang="en-US" sz="1400" b="0" i="0" u="none" strike="noStrike" baseline="0" dirty="0" err="1">
                <a:solidFill>
                  <a:schemeClr val="bg1"/>
                </a:solidFill>
                <a:latin typeface="Arial" panose="020B0604020202020204" pitchFamily="34" charset="0"/>
                <a:cs typeface="Arial" panose="020B0604020202020204" pitchFamily="34" charset="0"/>
              </a:rPr>
              <a:t>și</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Norvegiene</a:t>
            </a:r>
            <a:r>
              <a:rPr lang="en-US" sz="1400" b="0" i="0" u="none" strike="noStrike" baseline="0" dirty="0">
                <a:solidFill>
                  <a:schemeClr val="bg1"/>
                </a:solidFill>
                <a:latin typeface="Arial" panose="020B0604020202020204" pitchFamily="34" charset="0"/>
                <a:cs typeface="Arial" panose="020B0604020202020204" pitchFamily="34" charset="0"/>
              </a:rPr>
              <a:t> 2014-2021;</a:t>
            </a:r>
            <a:r>
              <a:rPr lang="ro-RO" sz="1400" b="0" i="0" u="none" strike="noStrike" baseline="0" dirty="0">
                <a:solidFill>
                  <a:schemeClr val="bg1"/>
                </a:solidFill>
                <a:latin typeface="Arial" panose="020B0604020202020204" pitchFamily="34" charset="0"/>
                <a:cs typeface="Arial" panose="020B0604020202020204" pitchFamily="34" charset="0"/>
              </a:rPr>
              <a:t> </a:t>
            </a:r>
            <a:r>
              <a:rPr lang="it-IT" sz="1400" b="0" i="0" u="none" strike="noStrike" baseline="0" dirty="0">
                <a:solidFill>
                  <a:schemeClr val="bg1"/>
                </a:solidFill>
                <a:latin typeface="Arial" panose="020B0604020202020204" pitchFamily="34" charset="0"/>
                <a:cs typeface="Arial" panose="020B0604020202020204" pitchFamily="34" charset="0"/>
              </a:rPr>
              <a:t>pentru mai multe informații accesați </a:t>
            </a:r>
            <a:r>
              <a:rPr lang="it-IT" sz="1400" b="0" i="0" u="none" strike="noStrike" baseline="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www.eeagrants.org</a:t>
            </a:r>
            <a:r>
              <a:rPr lang="ro-RO" sz="1400" b="0" i="0" u="none" strike="noStrike" baseline="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
        <p:nvSpPr>
          <p:cNvPr id="8" name="Tittel 3">
            <a:extLst>
              <a:ext uri="{FF2B5EF4-FFF2-40B4-BE49-F238E27FC236}">
                <a16:creationId xmlns:a16="http://schemas.microsoft.com/office/drawing/2014/main" id="{A40BAEA3-3A19-48E7-8EED-E37516374A9C}"/>
              </a:ext>
            </a:extLst>
          </p:cNvPr>
          <p:cNvSpPr txBox="1">
            <a:spLocks/>
          </p:cNvSpPr>
          <p:nvPr/>
        </p:nvSpPr>
        <p:spPr>
          <a:xfrm>
            <a:off x="1039045" y="1892284"/>
            <a:ext cx="10295793" cy="7278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65412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2.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3.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4.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5.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6.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7.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8.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9.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emplate/>
  <TotalTime>2279</TotalTime>
  <Words>1591</Words>
  <Application>Microsoft Office PowerPoint</Application>
  <PresentationFormat>Widescreen</PresentationFormat>
  <Paragraphs>283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Tw Cen MT</vt:lpstr>
      <vt:lpstr>Circuit</vt:lpstr>
      <vt:lpstr>„Inspectoratul” Școlar Civic (ISC)</vt:lpstr>
      <vt:lpstr>„Inspectoratul” Școlar Civic (ISC)</vt:lpstr>
      <vt:lpstr>„Inspectoratul” Școlar Civic (ISC)</vt:lpstr>
      <vt:lpstr>„Inspectoratul” Școlar Civic (ISC)</vt:lpstr>
      <vt:lpstr>„Inspectoratul” Școlar Civic (ISC)</vt:lpstr>
      <vt:lpstr>„Inspectoratul” Școlar Civic (ISC)</vt:lpstr>
      <vt:lpstr>„Inspectoratul” Școlar Civic (ISC)</vt:lpstr>
      <vt:lpstr>„Inspectoratul” Școlar Civic (ISC)</vt:lpstr>
      <vt:lpstr>VĂ MULȚUMIM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Titlul Proiectului</dc:title>
  <dc:creator>Catalin Dinu</dc:creator>
  <cp:lastModifiedBy>Bogdan Romanica</cp:lastModifiedBy>
  <cp:revision>56</cp:revision>
  <dcterms:created xsi:type="dcterms:W3CDTF">2020-08-14T07:51:30Z</dcterms:created>
  <dcterms:modified xsi:type="dcterms:W3CDTF">2023-03-22T12:00:11Z</dcterms:modified>
</cp:coreProperties>
</file>