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8" r:id="rId4"/>
    <p:sldId id="270" r:id="rId5"/>
    <p:sldId id="271" r:id="rId6"/>
    <p:sldId id="273" r:id="rId7"/>
    <p:sldId id="257" r:id="rId8"/>
    <p:sldId id="267" r:id="rId9"/>
    <p:sldId id="268" r:id="rId10"/>
    <p:sldId id="265" r:id="rId11"/>
    <p:sldId id="259" r:id="rId12"/>
    <p:sldId id="276" r:id="rId13"/>
    <p:sldId id="260" r:id="rId14"/>
    <p:sldId id="264" r:id="rId15"/>
    <p:sldId id="269" r:id="rId16"/>
    <p:sldId id="263" r:id="rId17"/>
    <p:sldId id="262" r:id="rId18"/>
    <p:sldId id="275" r:id="rId19"/>
    <p:sldId id="261" r:id="rId20"/>
    <p:sldId id="274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gdan Romanica" userId="a7611d08-8716-4d34-baa9-b27928f2cee6" providerId="ADAL" clId="{A58A02A0-29FF-47B3-BFEC-0CB676D7A75D}"/>
    <pc:docChg chg="undo custSel addSld delSld modSld sldOrd addSection delSection modSection">
      <pc:chgData name="Bogdan Romanica" userId="a7611d08-8716-4d34-baa9-b27928f2cee6" providerId="ADAL" clId="{A58A02A0-29FF-47B3-BFEC-0CB676D7A75D}" dt="2023-12-15T06:19:55.026" v="212" actId="14100"/>
      <pc:docMkLst>
        <pc:docMk/>
      </pc:docMkLst>
      <pc:sldChg chg="addSp delSp mod">
        <pc:chgData name="Bogdan Romanica" userId="a7611d08-8716-4d34-baa9-b27928f2cee6" providerId="ADAL" clId="{A58A02A0-29FF-47B3-BFEC-0CB676D7A75D}" dt="2023-12-15T06:13:20.578" v="18" actId="478"/>
        <pc:sldMkLst>
          <pc:docMk/>
          <pc:sldMk cId="2108465081" sldId="256"/>
        </pc:sldMkLst>
        <pc:picChg chg="add del">
          <ac:chgData name="Bogdan Romanica" userId="a7611d08-8716-4d34-baa9-b27928f2cee6" providerId="ADAL" clId="{A58A02A0-29FF-47B3-BFEC-0CB676D7A75D}" dt="2023-12-15T06:13:20.578" v="18" actId="478"/>
          <ac:picMkLst>
            <pc:docMk/>
            <pc:sldMk cId="2108465081" sldId="256"/>
            <ac:picMk id="4" creationId="{D7FD2540-3D7C-7BCA-CBE2-F787D3342235}"/>
          </ac:picMkLst>
        </pc:picChg>
      </pc:sldChg>
      <pc:sldChg chg="addSp delSp modSp add mod ord setBg">
        <pc:chgData name="Bogdan Romanica" userId="a7611d08-8716-4d34-baa9-b27928f2cee6" providerId="ADAL" clId="{A58A02A0-29FF-47B3-BFEC-0CB676D7A75D}" dt="2023-12-15T06:16:59.474" v="135" actId="1076"/>
        <pc:sldMkLst>
          <pc:docMk/>
          <pc:sldMk cId="1738804762" sldId="277"/>
        </pc:sldMkLst>
        <pc:spChg chg="mod">
          <ac:chgData name="Bogdan Romanica" userId="a7611d08-8716-4d34-baa9-b27928f2cee6" providerId="ADAL" clId="{A58A02A0-29FF-47B3-BFEC-0CB676D7A75D}" dt="2023-12-15T06:16:59.474" v="135" actId="1076"/>
          <ac:spMkLst>
            <pc:docMk/>
            <pc:sldMk cId="1738804762" sldId="277"/>
            <ac:spMk id="5" creationId="{E9D0AB0F-19DA-2C4C-AD0C-8AAFE206B00A}"/>
          </ac:spMkLst>
        </pc:spChg>
        <pc:spChg chg="mod">
          <ac:chgData name="Bogdan Romanica" userId="a7611d08-8716-4d34-baa9-b27928f2cee6" providerId="ADAL" clId="{A58A02A0-29FF-47B3-BFEC-0CB676D7A75D}" dt="2023-12-15T06:15:01.476" v="29" actId="1076"/>
          <ac:spMkLst>
            <pc:docMk/>
            <pc:sldMk cId="1738804762" sldId="277"/>
            <ac:spMk id="7" creationId="{D458F1DB-CBBF-F441-B7F0-6B1AC5AC5E83}"/>
          </ac:spMkLst>
        </pc:spChg>
        <pc:spChg chg="mod">
          <ac:chgData name="Bogdan Romanica" userId="a7611d08-8716-4d34-baa9-b27928f2cee6" providerId="ADAL" clId="{A58A02A0-29FF-47B3-BFEC-0CB676D7A75D}" dt="2023-12-15T06:15:38.482" v="35" actId="1076"/>
          <ac:spMkLst>
            <pc:docMk/>
            <pc:sldMk cId="1738804762" sldId="277"/>
            <ac:spMk id="9" creationId="{DCE78BF3-617D-491E-AC9E-E8A1CCC282ED}"/>
          </ac:spMkLst>
        </pc:spChg>
        <pc:picChg chg="del">
          <ac:chgData name="Bogdan Romanica" userId="a7611d08-8716-4d34-baa9-b27928f2cee6" providerId="ADAL" clId="{A58A02A0-29FF-47B3-BFEC-0CB676D7A75D}" dt="2023-12-15T06:12:40.497" v="10" actId="478"/>
          <ac:picMkLst>
            <pc:docMk/>
            <pc:sldMk cId="1738804762" sldId="277"/>
            <ac:picMk id="3" creationId="{BE94FAAF-6EAA-46F8-8310-498F54B937ED}"/>
          </ac:picMkLst>
        </pc:picChg>
        <pc:picChg chg="add mod">
          <ac:chgData name="Bogdan Romanica" userId="a7611d08-8716-4d34-baa9-b27928f2cee6" providerId="ADAL" clId="{A58A02A0-29FF-47B3-BFEC-0CB676D7A75D}" dt="2023-12-15T06:15:06.074" v="30" actId="1076"/>
          <ac:picMkLst>
            <pc:docMk/>
            <pc:sldMk cId="1738804762" sldId="277"/>
            <ac:picMk id="10" creationId="{330CF859-7969-4BCA-BF78-2FE7170252FC}"/>
          </ac:picMkLst>
        </pc:picChg>
      </pc:sldChg>
      <pc:sldChg chg="add del setBg">
        <pc:chgData name="Bogdan Romanica" userId="a7611d08-8716-4d34-baa9-b27928f2cee6" providerId="ADAL" clId="{A58A02A0-29FF-47B3-BFEC-0CB676D7A75D}" dt="2023-12-15T06:17:38.124" v="137"/>
        <pc:sldMkLst>
          <pc:docMk/>
          <pc:sldMk cId="886862056" sldId="278"/>
        </pc:sldMkLst>
      </pc:sldChg>
      <pc:sldChg chg="addSp delSp modSp add mod ord">
        <pc:chgData name="Bogdan Romanica" userId="a7611d08-8716-4d34-baa9-b27928f2cee6" providerId="ADAL" clId="{A58A02A0-29FF-47B3-BFEC-0CB676D7A75D}" dt="2023-12-15T06:19:55.026" v="212" actId="14100"/>
        <pc:sldMkLst>
          <pc:docMk/>
          <pc:sldMk cId="1874620391" sldId="278"/>
        </pc:sldMkLst>
        <pc:spChg chg="mod">
          <ac:chgData name="Bogdan Romanica" userId="a7611d08-8716-4d34-baa9-b27928f2cee6" providerId="ADAL" clId="{A58A02A0-29FF-47B3-BFEC-0CB676D7A75D}" dt="2023-12-15T06:19:55.026" v="212" actId="14100"/>
          <ac:spMkLst>
            <pc:docMk/>
            <pc:sldMk cId="1874620391" sldId="278"/>
            <ac:spMk id="5" creationId="{E9D0AB0F-19DA-2C4C-AD0C-8AAFE206B00A}"/>
          </ac:spMkLst>
        </pc:spChg>
        <pc:spChg chg="add del mod">
          <ac:chgData name="Bogdan Romanica" userId="a7611d08-8716-4d34-baa9-b27928f2cee6" providerId="ADAL" clId="{A58A02A0-29FF-47B3-BFEC-0CB676D7A75D}" dt="2023-12-15T06:18:14.999" v="142"/>
          <ac:spMkLst>
            <pc:docMk/>
            <pc:sldMk cId="1874620391" sldId="278"/>
            <ac:spMk id="11" creationId="{55EA1F3E-177B-4C9E-9E48-5A9DEA00C57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40816DE-1CD8-47C2-A7CA-EDED9CCCAD5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F6E3644-3647-4713-B9C1-C2C4179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16DE-1CD8-47C2-A7CA-EDED9CCCAD5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3644-3647-4713-B9C1-C2C4179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6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16DE-1CD8-47C2-A7CA-EDED9CCCAD5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3644-3647-4713-B9C1-C2C4179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83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16DE-1CD8-47C2-A7CA-EDED9CCCAD5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3644-3647-4713-B9C1-C2C4179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0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16DE-1CD8-47C2-A7CA-EDED9CCCAD5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3644-3647-4713-B9C1-C2C4179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3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16DE-1CD8-47C2-A7CA-EDED9CCCAD5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3644-3647-4713-B9C1-C2C4179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41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16DE-1CD8-47C2-A7CA-EDED9CCCAD5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3644-3647-4713-B9C1-C2C4179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90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40816DE-1CD8-47C2-A7CA-EDED9CCCAD5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3644-3647-4713-B9C1-C2C4179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90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40816DE-1CD8-47C2-A7CA-EDED9CCCAD5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3644-3647-4713-B9C1-C2C4179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8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16DE-1CD8-47C2-A7CA-EDED9CCCAD5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3644-3647-4713-B9C1-C2C4179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16DE-1CD8-47C2-A7CA-EDED9CCCAD5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3644-3647-4713-B9C1-C2C4179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16DE-1CD8-47C2-A7CA-EDED9CCCAD5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3644-3647-4713-B9C1-C2C4179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6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16DE-1CD8-47C2-A7CA-EDED9CCCAD5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3644-3647-4713-B9C1-C2C4179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6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16DE-1CD8-47C2-A7CA-EDED9CCCAD5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3644-3647-4713-B9C1-C2C4179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16DE-1CD8-47C2-A7CA-EDED9CCCAD5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3644-3647-4713-B9C1-C2C4179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1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16DE-1CD8-47C2-A7CA-EDED9CCCAD5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3644-3647-4713-B9C1-C2C4179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16DE-1CD8-47C2-A7CA-EDED9CCCAD5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3644-3647-4713-B9C1-C2C4179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40816DE-1CD8-47C2-A7CA-EDED9CCCAD5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F6E3644-3647-4713-B9C1-C2C4179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4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agrant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agrant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RCREfiwVPQ" TargetMode="External"/><Relationship Id="rId2" Type="http://schemas.openxmlformats.org/officeDocument/2006/relationships/hyperlink" Target="https://www.youtube.com/watch?v=1L6HB97lbr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7983" y="2372066"/>
            <a:ext cx="9433665" cy="1554108"/>
          </a:xfrm>
        </p:spPr>
        <p:txBody>
          <a:bodyPr>
            <a:noAutofit/>
          </a:bodyPr>
          <a:lstStyle/>
          <a:p>
            <a:pPr algn="ctr"/>
            <a:r>
              <a:rPr lang="ro-RO" sz="3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  <a:r>
              <a:rPr lang="ro-RO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pentru adolescenți și tineri</a:t>
            </a:r>
            <a:br>
              <a:rPr lang="ro-RO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 pe 07.12.2023 în cadrul proiectului</a:t>
            </a:r>
            <a:br>
              <a:rPr lang="ro-RO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„Inspectoratul” Școlar Civic (ISC)</a:t>
            </a:r>
            <a:endParaRPr lang="en-GB" sz="32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tel 3">
            <a:extLst>
              <a:ext uri="{FF2B5EF4-FFF2-40B4-BE49-F238E27FC236}">
                <a16:creationId xmlns:a16="http://schemas.microsoft.com/office/drawing/2014/main" id="{D458F1DB-CBBF-F441-B7F0-6B1AC5AC5E83}"/>
              </a:ext>
            </a:extLst>
          </p:cNvPr>
          <p:cNvSpPr txBox="1">
            <a:spLocks/>
          </p:cNvSpPr>
          <p:nvPr/>
        </p:nvSpPr>
        <p:spPr>
          <a:xfrm>
            <a:off x="598419" y="5027781"/>
            <a:ext cx="2606040" cy="321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derulat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BF70E829-B2BF-4AE7-8361-6990A4D028AA}"/>
              </a:ext>
            </a:extLst>
          </p:cNvPr>
          <p:cNvSpPr txBox="1"/>
          <p:nvPr/>
        </p:nvSpPr>
        <p:spPr>
          <a:xfrm>
            <a:off x="3560064" y="5907465"/>
            <a:ext cx="812250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ro-RO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Lucrăm împreună pentru o </a:t>
            </a:r>
            <a:r>
              <a:rPr lang="ro-RO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Europă</a:t>
            </a:r>
            <a:r>
              <a:rPr lang="ro-RO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b="1" dirty="0">
                <a:solidFill>
                  <a:srgbClr val="32EA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</a:t>
            </a:r>
            <a:r>
              <a:rPr lang="ro-RO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1800" b="1" dirty="0">
                <a:solidFill>
                  <a:srgbClr val="FF01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competitivă </a:t>
            </a:r>
            <a:r>
              <a:rPr lang="ro-RO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 </a:t>
            </a:r>
            <a:r>
              <a:rPr lang="ro-RO" sz="1800" b="1" dirty="0">
                <a:solidFill>
                  <a:srgbClr val="0012E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incluzivă</a:t>
            </a:r>
            <a:r>
              <a:rPr lang="ro-R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ine 14">
            <a:extLst>
              <a:ext uri="{FF2B5EF4-FFF2-40B4-BE49-F238E27FC236}">
                <a16:creationId xmlns:a16="http://schemas.microsoft.com/office/drawing/2014/main" id="{9CCAC15B-13D6-433C-A640-56929B872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328166"/>
            <a:ext cx="2606040" cy="1264920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DCE78BF3-617D-491E-AC9E-E8A1CCC282ED}"/>
              </a:ext>
            </a:extLst>
          </p:cNvPr>
          <p:cNvSpPr txBox="1"/>
          <p:nvPr/>
        </p:nvSpPr>
        <p:spPr>
          <a:xfrm>
            <a:off x="3471073" y="4953358"/>
            <a:ext cx="81225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derulat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Fundația World Vision România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sprijinul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Active Citizens Fund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România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program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finanțat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Liechtenstein și Norvegia prin Granturile SEE 2014-2021</a:t>
            </a:r>
            <a:endParaRPr lang="ro-RO" sz="14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Conținutul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acestui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nu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reprezintă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poziția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oficială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Granturilor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SEE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Norvegiene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2014-2021;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mai multe informații accesați </a:t>
            </a:r>
            <a:r>
              <a:rPr lang="it-IT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www.eeagrants.org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ine 3">
            <a:extLst>
              <a:ext uri="{FF2B5EF4-FFF2-40B4-BE49-F238E27FC236}">
                <a16:creationId xmlns:a16="http://schemas.microsoft.com/office/drawing/2014/main" id="{330CF859-7969-4BCA-BF78-2FE717025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19" y="5404850"/>
            <a:ext cx="2140722" cy="8763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3880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BB9DD19-67EE-EEC9-092C-877748FA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Abuzul emotional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0D95F07-19F0-06CA-C55F-FA0185747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568" y="2231923"/>
            <a:ext cx="9076045" cy="4237703"/>
          </a:xfrm>
        </p:spPr>
        <p:txBody>
          <a:bodyPr>
            <a:normAutofit/>
          </a:bodyPr>
          <a:lstStyle/>
          <a:p>
            <a:r>
              <a:rPr lang="en-US" b="1"/>
              <a:t>Control și manipulare</a:t>
            </a:r>
            <a:endParaRPr lang="ro-RO" b="1"/>
          </a:p>
          <a:p>
            <a:r>
              <a:rPr lang="en-US" b="1"/>
              <a:t>Lipsa de respect</a:t>
            </a:r>
            <a:endParaRPr lang="ro-RO" b="1"/>
          </a:p>
          <a:p>
            <a:r>
              <a:rPr lang="en-US" b="1"/>
              <a:t>Critici constante</a:t>
            </a:r>
            <a:endParaRPr lang="ro-RO" b="1"/>
          </a:p>
          <a:p>
            <a:r>
              <a:rPr lang="en-US" b="1"/>
              <a:t>Gelozie excesivă</a:t>
            </a:r>
            <a:endParaRPr lang="ro-RO" b="1"/>
          </a:p>
          <a:p>
            <a:r>
              <a:rPr lang="en-US" b="1"/>
              <a:t>Dependență emoțională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001E30BC-7E7C-3EBC-B9B7-AE483BE8A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337" y="2662237"/>
            <a:ext cx="6828495" cy="35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64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B510F7C-BDC2-3E42-2CCB-7CA85DFC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Comunicare 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31AD5ED-6151-CCF8-2BBB-DE8A81829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/>
              <a:t>Criticismul exagerat in comparatie cu situatia sau aprecierile negative despre partener/a</a:t>
            </a:r>
          </a:p>
          <a:p>
            <a:r>
              <a:rPr lang="ro-RO" b="1"/>
              <a:t>Generalizarea (mereu iei decizii proaste; intotdeauna faci asa)</a:t>
            </a:r>
          </a:p>
          <a:p>
            <a:r>
              <a:rPr lang="ro-RO" b="1"/>
              <a:t>Tonul si indiciile non-verbale : a fi ignorat sau certat, a ti se arata dispret sau dezaprobare prin limbajul corporal</a:t>
            </a:r>
          </a:p>
          <a:p>
            <a:r>
              <a:rPr lang="ro-RO" b="1"/>
              <a:t>Comportamente de respingere: ochi dati peste cap, refuzul contactului vizual</a:t>
            </a:r>
          </a:p>
          <a:p>
            <a:r>
              <a:rPr lang="ro-RO" b="1"/>
              <a:t>Silent treatment</a:t>
            </a:r>
            <a:endParaRPr lang="en-US" b="1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81228A00-270A-3B2A-49D2-94198EF8C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478" y="730895"/>
            <a:ext cx="2814024" cy="187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5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1DEED472-20F5-C565-EE12-78706545E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9990" y="1169354"/>
            <a:ext cx="5528436" cy="552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10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E31D696-EF1A-20E9-8E7C-E5F46FDB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Comportament interpersonal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EF4C3A4-7F8F-4692-8A05-3BFA64437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/>
              <a:t>Reactiile la modul in care li se spune ca se poarta:</a:t>
            </a:r>
          </a:p>
          <a:p>
            <a:pPr lvl="1"/>
            <a:r>
              <a:rPr lang="ro-RO" sz="1800" b="1"/>
              <a:t>Se scuza in mod sincer si isi schimba comportamentul, sau il minimalizeaza?</a:t>
            </a:r>
          </a:p>
          <a:p>
            <a:pPr lvl="1"/>
            <a:r>
              <a:rPr lang="ro-RO" sz="1800" b="1"/>
              <a:t>Submineaza perceptia ta despre eveniment (gaslighting)</a:t>
            </a:r>
          </a:p>
          <a:p>
            <a:pPr marL="457200" lvl="1" indent="0">
              <a:buNone/>
            </a:pPr>
            <a:endParaRPr lang="ro-RO" sz="1800" b="1"/>
          </a:p>
          <a:p>
            <a:pPr marL="457200" lvl="1" indent="0">
              <a:buNone/>
            </a:pPr>
            <a:r>
              <a:rPr lang="ro-RO" sz="1800" b="1"/>
              <a:t>Umilirea, minimalizarea persoanei prin remarci, denaturarea adevarului, minimalizarea sentimentelor (esti prea sensibil; iti imaginezi; ti se pare; mereu distorsionezi lucrurile)</a:t>
            </a:r>
          </a:p>
          <a:p>
            <a:pPr marL="457200" lvl="1" indent="0">
              <a:buNone/>
            </a:pPr>
            <a:r>
              <a:rPr lang="ro-RO" sz="1800" b="1"/>
              <a:t>Pot fi: accidentale sau frecvente. </a:t>
            </a:r>
          </a:p>
          <a:p>
            <a:pPr marL="457200" lvl="1" indent="0">
              <a:buNone/>
            </a:pPr>
            <a:endParaRPr lang="ro-RO"/>
          </a:p>
          <a:p>
            <a:pPr marL="457200" lvl="1" indent="0">
              <a:buNone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40885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1ADDEFA-73C9-C50D-FD0C-504DD6894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Abuzul fizic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C698A14-7892-A92E-E11E-8441D6CD7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/>
              <a:t>Orice forma de interactiune care provoaca lezare fizica</a:t>
            </a:r>
          </a:p>
          <a:p>
            <a:r>
              <a:rPr lang="ro-RO" b="1"/>
              <a:t>Il putem considera normal daca am trait in medii in care pedeapsa fizica a fost obisnuita</a:t>
            </a:r>
          </a:p>
          <a:p>
            <a:endParaRPr lang="en-US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1CE6C6AF-7753-C8FE-8E09-5AEA54B36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92" y="3637935"/>
            <a:ext cx="3574334" cy="178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36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15D515F-1C56-DF87-DFA5-BF8B6005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Explorare sexuală nesănătoasă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98739D0-4A01-74A0-95D3-0DCA1906B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/>
              <a:t>Presiuni legate de aspectul sexual</a:t>
            </a:r>
          </a:p>
          <a:p>
            <a:r>
              <a:rPr lang="ro-RO" b="1"/>
              <a:t>Limitarea consimtamantului</a:t>
            </a:r>
          </a:p>
          <a:p>
            <a:r>
              <a:rPr lang="ro-RO" b="1"/>
              <a:t>Santajul cu folosirea nuditatii</a:t>
            </a:r>
          </a:p>
          <a:p>
            <a:r>
              <a:rPr lang="ro-RO" b="1"/>
              <a:t>Amenintarea cu abandonul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78510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9377AE-08B4-6220-4327-E43C6F82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Iubire sanatoasa vs. Iubire nesanatoasa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B45AF9F-3AA4-A73E-C545-6AD3ACD13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10407781" cy="4003777"/>
          </a:xfrm>
        </p:spPr>
        <p:txBody>
          <a:bodyPr/>
          <a:lstStyle/>
          <a:p>
            <a:r>
              <a:rPr lang="ro-RO" b="1"/>
              <a:t>Bucurie, speranta, incredere, siguranta</a:t>
            </a:r>
          </a:p>
          <a:p>
            <a:r>
              <a:rPr lang="ro-RO" b="1"/>
              <a:t>Iubirea sanatoasa se simte:</a:t>
            </a:r>
          </a:p>
          <a:p>
            <a:r>
              <a:rPr lang="ro-RO" b="1"/>
              <a:t> calm, liniar, </a:t>
            </a:r>
          </a:p>
          <a:p>
            <a:r>
              <a:rPr lang="ro-RO" b="1"/>
              <a:t>non-dramatic, </a:t>
            </a:r>
          </a:p>
          <a:p>
            <a:r>
              <a:rPr lang="ro-RO" b="1"/>
              <a:t>cu solutii pentru conflicte, </a:t>
            </a:r>
          </a:p>
          <a:p>
            <a:r>
              <a:rPr lang="ro-RO" b="1"/>
              <a:t>cu respect pentru limite,</a:t>
            </a:r>
          </a:p>
          <a:p>
            <a:r>
              <a:rPr lang="ro-RO" b="1"/>
              <a:t>cu stare de bine.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852AB8FF-5485-AC0F-C28F-DCB176013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759" y="2603499"/>
            <a:ext cx="3568957" cy="356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78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40D8C75-CAAB-1AB3-8852-C100B7B2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Despre cresterea si protectia ta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A95BD05-AD9F-0AA5-2614-278C91442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/>
              <a:t>Nu negocia cine esti</a:t>
            </a:r>
          </a:p>
          <a:p>
            <a:r>
              <a:rPr lang="ro-RO" b="1"/>
              <a:t>Nu iti negocia nevoile</a:t>
            </a:r>
          </a:p>
          <a:p>
            <a:r>
              <a:rPr lang="ro-RO" b="1"/>
              <a:t>Nu iti subestima capacitatea de a-ti reveni dupa pierderea unei relatii</a:t>
            </a:r>
          </a:p>
          <a:p>
            <a:r>
              <a:rPr lang="ro-RO" b="1"/>
              <a:t>Considera ca meriti</a:t>
            </a:r>
          </a:p>
          <a:p>
            <a:r>
              <a:rPr lang="ro-RO" b="1"/>
              <a:t>Fa pace cu limitele tale: afla ce iti place si ce nu, pune limite fara teama</a:t>
            </a:r>
          </a:p>
          <a:p>
            <a:r>
              <a:rPr lang="ro-RO" b="1"/>
              <a:t>Gandeste si vorbeste asertiv</a:t>
            </a:r>
          </a:p>
          <a:p>
            <a:endParaRPr lang="ro-RO"/>
          </a:p>
          <a:p>
            <a:endParaRPr lang="ro-RO"/>
          </a:p>
          <a:p>
            <a:endParaRPr lang="en-US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FF8BFB08-5EE3-F2C0-006C-6E0752500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671" y="153490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97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FBC6BA9-E98F-B94F-D796-C69E2CB2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Ce poti face pentru tine?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1C5E0E6-29CB-0DBC-06B8-B12E40E6E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552375" cy="3590823"/>
          </a:xfrm>
        </p:spPr>
        <p:txBody>
          <a:bodyPr/>
          <a:lstStyle/>
          <a:p>
            <a:r>
              <a:rPr lang="en-US" b="1"/>
              <a:t>Impartaseste experienta cu o persoana de incredere</a:t>
            </a:r>
            <a:endParaRPr lang="ro-RO" b="1"/>
          </a:p>
          <a:p>
            <a:r>
              <a:rPr lang="ro-RO" b="1"/>
              <a:t>Daca esti confuz/ă legat de sanatatea relatiei, informeaza-te</a:t>
            </a:r>
          </a:p>
          <a:p>
            <a:r>
              <a:rPr lang="ro-RO" b="1"/>
              <a:t>Ai incredere in capacitatea ta de a iesi din relatie si a te recupera</a:t>
            </a:r>
          </a:p>
          <a:p>
            <a:r>
              <a:rPr lang="ro-RO" b="1"/>
              <a:t>Asuma-ti doliul emotional – nu va dura la infinit</a:t>
            </a:r>
          </a:p>
          <a:p>
            <a:r>
              <a:rPr lang="ro-RO" b="1"/>
              <a:t>Creeaza-ti preocupari noi si interesante</a:t>
            </a:r>
          </a:p>
          <a:p>
            <a:r>
              <a:rPr lang="ro-RO" b="1"/>
              <a:t>Conecteaza-te cu oameni care te inspira</a:t>
            </a:r>
          </a:p>
          <a:p>
            <a:endParaRPr lang="ro-RO" b="1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02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2C6AC2E-34DB-F6F3-5D73-30B57930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Ce poti face pentru ceilalti?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CB13984-E0E1-C8AF-4F25-F3EC9DB76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28568"/>
            <a:ext cx="8825659" cy="4060722"/>
          </a:xfrm>
        </p:spPr>
        <p:txBody>
          <a:bodyPr/>
          <a:lstStyle/>
          <a:p>
            <a:r>
              <a:rPr lang="ro-RO" b="1"/>
              <a:t>Informeaza-te despre ce inseamna abuzul si relationarea toxica si impartaseste ce stii. Informatia inseamna putere.</a:t>
            </a:r>
          </a:p>
          <a:p>
            <a:r>
              <a:rPr lang="ro-RO" b="1"/>
              <a:t>Mentine legatura cu persoana (abuzatorii incearca sa-si izoleze victimele)</a:t>
            </a:r>
          </a:p>
          <a:p>
            <a:r>
              <a:rPr lang="ro-RO" b="1"/>
              <a:t>Ramai aproape de persoanele despre care suspectezi ca trec printr-un abuz</a:t>
            </a:r>
          </a:p>
          <a:p>
            <a:r>
              <a:rPr lang="ro-RO" b="1"/>
              <a:t>Arata-ti disponibilitatea de a le asculta si interesul fata de ele</a:t>
            </a:r>
          </a:p>
          <a:p>
            <a:r>
              <a:rPr lang="ro-RO" b="1"/>
              <a:t>Ia in calcul sa te adresezi unui adult sau unei autoritati daca observi semne evidente de abuz sau ai suspiciuni ca el se intampla</a:t>
            </a:r>
          </a:p>
          <a:p>
            <a:r>
              <a:rPr lang="ro-RO" b="1"/>
              <a:t>Retine ca nu intotdeauna victima isi doreste sa se stie ca este intr-o</a:t>
            </a:r>
          </a:p>
          <a:p>
            <a:pPr marL="0" indent="0">
              <a:buNone/>
            </a:pPr>
            <a:r>
              <a:rPr lang="ro-RO" b="1"/>
              <a:t>relatie abuziva</a:t>
            </a:r>
          </a:p>
          <a:p>
            <a:endParaRPr lang="en-US" b="1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67403FFF-DA50-B058-D14B-A06D8EA4A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599" y="52197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8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7CC6CE2-4D03-27CA-1E6B-37C7FD7C5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sz="4400" dirty="0"/>
              <a:t>Relații toxice, comportamente abuzive si </a:t>
            </a:r>
            <a:r>
              <a:rPr lang="ro-RO" sz="4400" dirty="0" err="1"/>
              <a:t>santate</a:t>
            </a:r>
            <a:r>
              <a:rPr lang="ro-RO" sz="4400" dirty="0"/>
              <a:t> </a:t>
            </a:r>
            <a:r>
              <a:rPr lang="ro-RO" sz="4400" dirty="0" err="1"/>
              <a:t>relationala</a:t>
            </a:r>
            <a:br>
              <a:rPr lang="ro-RO" sz="4400" dirty="0"/>
            </a:br>
            <a:r>
              <a:rPr lang="ro-RO" sz="4400" dirty="0"/>
              <a:t>Ce sunt si cum le </a:t>
            </a:r>
            <a:r>
              <a:rPr lang="ro-RO" sz="4400" dirty="0" err="1"/>
              <a:t>recunoastem</a:t>
            </a:r>
            <a:r>
              <a:rPr lang="ro-RO" sz="4400" dirty="0"/>
              <a:t>?</a:t>
            </a:r>
            <a:endParaRPr lang="en-US" sz="4400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0FF25E80-9290-4AEF-6C20-4061A4123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9227910" cy="1427573"/>
          </a:xfrm>
        </p:spPr>
        <p:txBody>
          <a:bodyPr>
            <a:normAutofit/>
          </a:bodyPr>
          <a:lstStyle/>
          <a:p>
            <a:r>
              <a:rPr lang="ro-RO" sz="2000" b="1"/>
              <a:t>Gabriela Dumitriu</a:t>
            </a:r>
          </a:p>
          <a:p>
            <a:r>
              <a:rPr lang="ro-RO" sz="2000" b="1"/>
              <a:t>psihoterapeut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10846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FDB7B74-458B-09FE-94DF-FF4A1C86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Q &amp; A</a:t>
            </a:r>
            <a:endParaRPr lang="en-US"/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6F88EC1C-9D07-A736-1C6C-B6400D8EC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1857" y="2823298"/>
            <a:ext cx="4999524" cy="27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52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251" y="1874891"/>
            <a:ext cx="9433665" cy="2704709"/>
          </a:xfrm>
        </p:spPr>
        <p:txBody>
          <a:bodyPr>
            <a:noAutofit/>
          </a:bodyPr>
          <a:lstStyle/>
          <a:p>
            <a:pPr algn="ctr"/>
            <a:r>
              <a:rPr lang="ro-RO" sz="3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  <a:r>
              <a:rPr lang="ro-RO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pentru adolescenți și tineri</a:t>
            </a:r>
            <a:br>
              <a:rPr lang="ro-RO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 pe 07.12.2023 în cadrul proiectului</a:t>
            </a:r>
            <a:br>
              <a:rPr lang="ro-RO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„Inspectoratul” Școlar Civic (ISC)</a:t>
            </a:r>
            <a:br>
              <a:rPr lang="ro-RO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o-RO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Mulțumim pentru participare!</a:t>
            </a:r>
            <a:endParaRPr lang="en-GB" sz="32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tel 3">
            <a:extLst>
              <a:ext uri="{FF2B5EF4-FFF2-40B4-BE49-F238E27FC236}">
                <a16:creationId xmlns:a16="http://schemas.microsoft.com/office/drawing/2014/main" id="{D458F1DB-CBBF-F441-B7F0-6B1AC5AC5E83}"/>
              </a:ext>
            </a:extLst>
          </p:cNvPr>
          <p:cNvSpPr txBox="1">
            <a:spLocks/>
          </p:cNvSpPr>
          <p:nvPr/>
        </p:nvSpPr>
        <p:spPr>
          <a:xfrm>
            <a:off x="598419" y="5027781"/>
            <a:ext cx="2606040" cy="321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derulat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BF70E829-B2BF-4AE7-8361-6990A4D028AA}"/>
              </a:ext>
            </a:extLst>
          </p:cNvPr>
          <p:cNvSpPr txBox="1"/>
          <p:nvPr/>
        </p:nvSpPr>
        <p:spPr>
          <a:xfrm>
            <a:off x="3560064" y="5907465"/>
            <a:ext cx="812250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ro-RO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Lucrăm împreună pentru o </a:t>
            </a:r>
            <a:r>
              <a:rPr lang="ro-RO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Europă</a:t>
            </a:r>
            <a:r>
              <a:rPr lang="ro-RO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b="1" dirty="0">
                <a:solidFill>
                  <a:srgbClr val="32EA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</a:t>
            </a:r>
            <a:r>
              <a:rPr lang="ro-RO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1800" b="1" dirty="0">
                <a:solidFill>
                  <a:srgbClr val="FF01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competitivă </a:t>
            </a:r>
            <a:r>
              <a:rPr lang="ro-RO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 </a:t>
            </a:r>
            <a:r>
              <a:rPr lang="ro-RO" sz="1800" b="1" dirty="0">
                <a:solidFill>
                  <a:srgbClr val="0012E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incluzivă</a:t>
            </a:r>
            <a:r>
              <a:rPr lang="ro-R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ine 14">
            <a:extLst>
              <a:ext uri="{FF2B5EF4-FFF2-40B4-BE49-F238E27FC236}">
                <a16:creationId xmlns:a16="http://schemas.microsoft.com/office/drawing/2014/main" id="{9CCAC15B-13D6-433C-A640-56929B872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328166"/>
            <a:ext cx="2606040" cy="1264920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DCE78BF3-617D-491E-AC9E-E8A1CCC282ED}"/>
              </a:ext>
            </a:extLst>
          </p:cNvPr>
          <p:cNvSpPr txBox="1"/>
          <p:nvPr/>
        </p:nvSpPr>
        <p:spPr>
          <a:xfrm>
            <a:off x="3471073" y="4953358"/>
            <a:ext cx="81225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derulat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Fundația World Vision România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sprijinul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Active Citizens Fund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România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program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finanțat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Liechtenstein și Norvegia prin Granturile SEE 2014-2021</a:t>
            </a:r>
            <a:endParaRPr lang="ro-RO" sz="14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Conținutul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acestui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nu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reprezintă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poziția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oficială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Granturilor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SEE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Norvegiene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2014-2021;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mai multe informații accesați </a:t>
            </a:r>
            <a:r>
              <a:rPr lang="it-IT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www.eeagrants.org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ine 3">
            <a:extLst>
              <a:ext uri="{FF2B5EF4-FFF2-40B4-BE49-F238E27FC236}">
                <a16:creationId xmlns:a16="http://schemas.microsoft.com/office/drawing/2014/main" id="{330CF859-7969-4BCA-BF78-2FE717025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19" y="5404850"/>
            <a:ext cx="2140722" cy="8763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7462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71CE2D2-4828-760D-BD7D-2C4A6C200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Relație și nevoia de conectare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6D88464-C54F-CECA-00C5-5C42FE447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483549" cy="3816965"/>
          </a:xfrm>
        </p:spPr>
        <p:txBody>
          <a:bodyPr/>
          <a:lstStyle/>
          <a:p>
            <a:r>
              <a:rPr lang="ro-RO" b="1"/>
              <a:t>O nevoie general umană</a:t>
            </a:r>
          </a:p>
          <a:p>
            <a:r>
              <a:rPr lang="ro-RO" b="1"/>
              <a:t>Absenta iubirii si a apartenentei duce </a:t>
            </a:r>
          </a:p>
          <a:p>
            <a:pPr marL="0" indent="0">
              <a:buNone/>
            </a:pPr>
            <a:r>
              <a:rPr lang="ro-RO" b="1"/>
              <a:t>la suferinta</a:t>
            </a:r>
          </a:p>
          <a:p>
            <a:pPr marL="0" indent="0">
              <a:buNone/>
            </a:pPr>
            <a:r>
              <a:rPr lang="ro-RO" b="1"/>
              <a:t> Nevoia de conectare ne poate determina</a:t>
            </a:r>
          </a:p>
          <a:p>
            <a:pPr marL="0" indent="0">
              <a:buNone/>
            </a:pPr>
            <a:r>
              <a:rPr lang="ro-RO" b="1"/>
              <a:t> sa acceptam comportamente nesanatoase</a:t>
            </a:r>
          </a:p>
          <a:p>
            <a:endParaRPr lang="en-US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C516BF76-BC4B-C0E7-A455-17DB5BEA7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984" y="2163097"/>
            <a:ext cx="5620704" cy="55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182F122-341C-5471-7BA5-9699A0D5B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Cum se simte o relatie sanatoasa?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20282C9-65E1-4860-A55B-6E287A556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b="1"/>
              <a:t>Hormonii starii de bine</a:t>
            </a:r>
          </a:p>
          <a:p>
            <a:r>
              <a:rPr lang="ro-RO" b="1"/>
              <a:t>Cautarea apropierii</a:t>
            </a:r>
          </a:p>
          <a:p>
            <a:r>
              <a:rPr lang="ro-RO" b="1"/>
              <a:t>Caldura si siguranta emtionala</a:t>
            </a:r>
          </a:p>
          <a:p>
            <a:r>
              <a:rPr lang="ro-RO" b="1"/>
              <a:t>Absenta temerii ca va fi parasit</a:t>
            </a:r>
          </a:p>
          <a:p>
            <a:r>
              <a:rPr lang="ro-RO" b="1"/>
              <a:t>Abilitatea de a-ti identifica nevoile</a:t>
            </a:r>
          </a:p>
          <a:p>
            <a:r>
              <a:rPr lang="ro-RO" b="1"/>
              <a:t>Abilitatea de a-ti comunica nevoile</a:t>
            </a:r>
          </a:p>
          <a:p>
            <a:r>
              <a:rPr lang="ro-RO" b="1"/>
              <a:t>Disponibilitatea de a asculta nevoile celuilalt</a:t>
            </a:r>
          </a:p>
          <a:p>
            <a:r>
              <a:rPr lang="ro-RO" b="1"/>
              <a:t>Capacitatea de a pune limite</a:t>
            </a:r>
          </a:p>
          <a:p>
            <a:r>
              <a:rPr lang="ro-RO" b="1"/>
              <a:t>Capacitatea de a respecta limite</a:t>
            </a:r>
          </a:p>
          <a:p>
            <a:endParaRPr lang="ro-RO"/>
          </a:p>
          <a:p>
            <a:endParaRPr lang="en-US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745B2FF3-B9B4-332C-9901-BE9AB33A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877" y="1680632"/>
            <a:ext cx="4372219" cy="513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6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A0F1BCD-EE36-ADD2-F055-777BFA41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Cum se simte stresul relational?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D0C91A0-B7A9-6652-6A02-2E1A02313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004659" cy="4102100"/>
          </a:xfrm>
        </p:spPr>
        <p:txBody>
          <a:bodyPr/>
          <a:lstStyle/>
          <a:p>
            <a:r>
              <a:rPr lang="ro-RO" b="1"/>
              <a:t>Frica de abandon</a:t>
            </a:r>
          </a:p>
          <a:p>
            <a:r>
              <a:rPr lang="ro-RO" b="1"/>
              <a:t>Cautarea permanenta a semnelor de prezenta si afectiune</a:t>
            </a:r>
          </a:p>
          <a:p>
            <a:r>
              <a:rPr lang="ro-RO" b="1"/>
              <a:t>Neglijarea propriilor nevoi</a:t>
            </a:r>
          </a:p>
          <a:p>
            <a:r>
              <a:rPr lang="ro-RO" b="1"/>
              <a:t>Atentie excesiva la nevoile partenerului</a:t>
            </a:r>
          </a:p>
          <a:p>
            <a:endParaRPr lang="ro-RO" b="1"/>
          </a:p>
          <a:p>
            <a:r>
              <a:rPr lang="ro-RO" b="1"/>
              <a:t>Teama de intimitate</a:t>
            </a:r>
          </a:p>
          <a:p>
            <a:r>
              <a:rPr lang="ro-RO" b="1"/>
              <a:t>Distanta fizica si emotionala</a:t>
            </a:r>
          </a:p>
          <a:p>
            <a:r>
              <a:rPr lang="ro-RO" b="1"/>
              <a:t>Evitarea conflictelor</a:t>
            </a:r>
          </a:p>
          <a:p>
            <a:r>
              <a:rPr lang="ro-RO" b="1"/>
              <a:t>Vigilenta ca relatia sa nu devina prea intima</a:t>
            </a:r>
          </a:p>
          <a:p>
            <a:endParaRPr lang="en-US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0D7087B9-4213-4CE4-B947-1549B09E9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105" y="3609514"/>
            <a:ext cx="3418442" cy="22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8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341D233-4EB9-B708-E93D-7F4E46B8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Cum se simte stresul relational?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FD731DA-5445-602B-CBA9-82EAC4611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/>
              <a:t>Joc apropiere-departare</a:t>
            </a:r>
          </a:p>
          <a:p>
            <a:r>
              <a:rPr lang="ro-RO" b="1"/>
              <a:t>Panica atunci cand relatia pare sa se termine</a:t>
            </a:r>
          </a:p>
          <a:p>
            <a:r>
              <a:rPr lang="ro-RO" b="1"/>
              <a:t>Evitare cand relatia risca sa devina apropiata</a:t>
            </a:r>
          </a:p>
          <a:p>
            <a:r>
              <a:rPr lang="ro-RO" b="1"/>
              <a:t>Lipsa abilitatii de a-si gestiona emotiile</a:t>
            </a:r>
          </a:p>
          <a:p>
            <a:r>
              <a:rPr lang="ro-RO" b="1"/>
              <a:t>Furie intensa pe partener si pe nevoile acestuia</a:t>
            </a:r>
          </a:p>
          <a:p>
            <a:r>
              <a:rPr lang="ro-RO" b="1"/>
              <a:t>Escaladare dramatica a conflictelor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1514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32B2D84-83A9-34A4-48C4-3FCF0629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Ce este o relatie toxică?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149CD36-0630-0AF2-B898-B7FBB0EDE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1 din 3 femei si 1 din 4 barbati experientiaza forme de abuz in relatiile romantice, de-a lungul vietii</a:t>
            </a:r>
          </a:p>
          <a:p>
            <a:r>
              <a:rPr lang="en-US"/>
              <a:t>aduce prejudicii </a:t>
            </a:r>
            <a:endParaRPr lang="ro-RO"/>
          </a:p>
          <a:p>
            <a:r>
              <a:rPr lang="en-US"/>
              <a:t>afectează negativ sănătatea și bunăstarea unei</a:t>
            </a:r>
            <a:r>
              <a:rPr lang="ro-RO"/>
              <a:t>a</a:t>
            </a:r>
            <a:r>
              <a:rPr lang="en-US"/>
              <a:t> sau </a:t>
            </a:r>
            <a:r>
              <a:rPr lang="ro-RO"/>
              <a:t>a </a:t>
            </a:r>
            <a:r>
              <a:rPr lang="en-US"/>
              <a:t>ambelor persoane implicate</a:t>
            </a:r>
            <a:endParaRPr lang="ro-RO"/>
          </a:p>
          <a:p>
            <a:r>
              <a:rPr lang="ro-RO"/>
              <a:t>afecteaza echilibrul emotional</a:t>
            </a:r>
          </a:p>
          <a:p>
            <a:r>
              <a:rPr lang="ro-RO"/>
              <a:t>Duce la pierderea increderii in sine si suferinta</a:t>
            </a:r>
          </a:p>
          <a:p>
            <a:r>
              <a:rPr lang="ro-RO">
                <a:hlinkClick r:id="rId2"/>
              </a:rPr>
              <a:t>https://www.youtube.com/watch?v=1L6HB97lbrQ</a:t>
            </a:r>
            <a:r>
              <a:rPr lang="ro-RO"/>
              <a:t> </a:t>
            </a:r>
          </a:p>
          <a:p>
            <a:r>
              <a:rPr lang="en-US">
                <a:hlinkClick r:id="rId3"/>
              </a:rPr>
              <a:t>https://www.youtube.com/watch?v=6RCREfiwVPQ</a:t>
            </a:r>
            <a:r>
              <a:rPr lang="ro-R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6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3BA164D-F66B-852D-D733-79DDBD618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Ce este normal si ce nu este normal?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D486597-EA10-6AE8-30A0-67CDB64AB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Ceea ce traim credem ca este normal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FE1C0C3F-D2F4-646C-9987-FBC3B0B60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271" y="2986548"/>
            <a:ext cx="5101790" cy="37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1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6814357-BB20-382D-5106-F8344DEBA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4 semne ale abuzului emotional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64E5AF5-378F-B09B-DCC0-ADBCADEE1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/>
              <a:t>Dependenta (sunt peste tot cu tine)</a:t>
            </a:r>
          </a:p>
          <a:p>
            <a:r>
              <a:rPr lang="ro-RO" b="1"/>
              <a:t>Izolarea (petreci timp doar cu mine)</a:t>
            </a:r>
          </a:p>
          <a:p>
            <a:r>
              <a:rPr lang="ro-RO" b="1"/>
              <a:t>Gelozia (posesivitate si lipsa increderii)</a:t>
            </a:r>
          </a:p>
          <a:p>
            <a:r>
              <a:rPr lang="ro-RO" b="1"/>
              <a:t>Minimalizarea/ deprecierea</a:t>
            </a:r>
          </a:p>
          <a:p>
            <a:r>
              <a:rPr lang="ro-RO" b="1"/>
              <a:t>Volatilitatea/instabilitatea (roller-coaster emotional)</a:t>
            </a:r>
            <a:endParaRPr lang="en-US" b="1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D974D5CF-5120-6C33-F426-76BD0672C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533" y="2482850"/>
            <a:ext cx="3758009" cy="35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59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orial">
  <a:themeElements>
    <a:clrScheme name="Directorial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Directori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ori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174</TotalTime>
  <Words>930</Words>
  <Application>Microsoft Office PowerPoint</Application>
  <PresentationFormat>Widescreen</PresentationFormat>
  <Paragraphs>123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Directorial</vt:lpstr>
      <vt:lpstr>Webinar pentru adolescenți și tineri organizat pe 07.12.2023 în cadrul proiectului „Inspectoratul” Școlar Civic (ISC)</vt:lpstr>
      <vt:lpstr>Relații toxice, comportamente abuzive si santate relationala Ce sunt si cum le recunoastem?</vt:lpstr>
      <vt:lpstr>Relație și nevoia de conectare</vt:lpstr>
      <vt:lpstr>Cum se simte o relatie sanatoasa?</vt:lpstr>
      <vt:lpstr>Cum se simte stresul relational?</vt:lpstr>
      <vt:lpstr>Cum se simte stresul relational?</vt:lpstr>
      <vt:lpstr>Ce este o relatie toxică?</vt:lpstr>
      <vt:lpstr>Ce este normal si ce nu este normal?</vt:lpstr>
      <vt:lpstr>4 semne ale abuzului emotional</vt:lpstr>
      <vt:lpstr>Abuzul emotional</vt:lpstr>
      <vt:lpstr>Comunicare </vt:lpstr>
      <vt:lpstr>PowerPoint Presentation</vt:lpstr>
      <vt:lpstr>Comportament interpersonal</vt:lpstr>
      <vt:lpstr>Abuzul fizic</vt:lpstr>
      <vt:lpstr>Explorare sexuală nesănătoasă</vt:lpstr>
      <vt:lpstr>Iubire sanatoasa vs. Iubire nesanatoasa</vt:lpstr>
      <vt:lpstr>Despre cresterea si protectia ta</vt:lpstr>
      <vt:lpstr>Ce poti face pentru tine?</vt:lpstr>
      <vt:lpstr>Ce poti face pentru ceilalti?</vt:lpstr>
      <vt:lpstr>Q &amp; A</vt:lpstr>
      <vt:lpstr>Webinar pentru adolescenți și tineri organizat pe 07.12.2023 în cadrul proiectului „Inspectoratul” Școlar Civic (ISC)  Mulțumim pentru participare!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Relații toxice, comportamente abuzive si santate relationala Ce sunt si cum le recunoastem?</dc:title>
  <dc:creator>Gabriela Dumitriu</dc:creator>
  <cp:lastModifiedBy>Bogdan Romanica</cp:lastModifiedBy>
  <cp:revision>2</cp:revision>
  <dcterms:created xsi:type="dcterms:W3CDTF">2023-12-06T20:48:56Z</dcterms:created>
  <dcterms:modified xsi:type="dcterms:W3CDTF">2023-12-15T06:19:57Z</dcterms:modified>
</cp:coreProperties>
</file>